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y="5143500" cx="9144000"/>
  <p:notesSz cx="6858000" cy="9144000"/>
  <p:embeddedFontLst>
    <p:embeddedFont>
      <p:font typeface="Garamond"/>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48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485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0" Type="http://schemas.openxmlformats.org/officeDocument/2006/relationships/font" Target="fonts/Garamond-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Garamond-bold.fntdata"/><Relationship Id="rId23" Type="http://schemas.openxmlformats.org/officeDocument/2006/relationships/slide" Target="slides/slide16.xml"/><Relationship Id="rId67" Type="http://schemas.openxmlformats.org/officeDocument/2006/relationships/font" Target="fonts/Garamond-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Garamon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e1caa7f85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e1caa7f85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1caa7f85e_0_2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e1caa7f85e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1caa7f85e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e1caa7f85e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1caa7f85e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e1caa7f85e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1caa7f85e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e1caa7f85e_0_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1caa7f85e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e1caa7f85e_0_3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e1caa7f85e_0_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e1caa7f85e_0_14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1caa7f85e_0_1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e1caa7f85e_0_15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1caa7f85e_0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e1caa7f85e_0_15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1caa7f85e_0_1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e1caa7f85e_0_15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1caa7f85e_0_1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e1caa7f85e_0_16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1caa7f85e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ge1caa7f85e_0_1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34" name="Google Shape;134;ge1caa7f85e_0_1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1caa7f85e_0_1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e1caa7f85e_0_17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1caa7f85e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e1caa7f85e_0_16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1caa7f85e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e1caa7f85e_0_17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e1caa7f85e_0_1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e1caa7f85e_0_17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e1caa7f85e_0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e1caa7f85e_0_16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e1caa7f85e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e1caa7f85e_0_6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e1caa7f85e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e1caa7f85e_0_6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e1caa7f85e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e1caa7f85e_0_6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e1caa7f85e_0_1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e1caa7f85e_0_18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e1caa7f85e_0_1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e1caa7f85e_0_18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1caa7f85e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e1caa7f85e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e1caa7f85e_0_19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e1caa7f85e_0_19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e1caa7f85e_0_2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e1caa7f85e_0_20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e1caa7f85e_0_2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e1caa7f85e_0_20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e1caa7f85e_0_2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e1caa7f85e_0_2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e1caa7f85e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e1caa7f85e_0_9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e1caa7f85e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ge1caa7f85e_0_9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e1caa7f85e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ge1caa7f85e_0_10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e1caa7f85e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ge1caa7f85e_0_10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e1caa7f85e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ge1caa7f85e_0_1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e1caa7f85e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ge1caa7f85e_0_1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1caa7f85e_0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e1caa7f85e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e1caa7f85e_0_1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ge1caa7f85e_0_1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e1caa7f85e_0_2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3" name="Google Shape;1033;ge1caa7f85e_0_2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e1caa7f85e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ge1caa7f85e_0_1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e1caa7f85e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ge1caa7f85e_0_12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e1caa7f85e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ge1caa7f85e_0_12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e1caa7f85e_0_2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ge1caa7f85e_0_2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e1caa7f85e_0_2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e1caa7f85e_0_2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e1caa7f85e_0_2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ge1caa7f85e_0_2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e1caa7f85e_0_2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3" name="Google Shape;1173;ge1caa7f85e_0_2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e1caa7f85e_0_2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ge1caa7f85e_0_23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1caa7f85e_0_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e1caa7f85e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e1caa7f85e_0_2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ge1caa7f85e_0_23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e1caa7f85e_0_2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0" name="Google Shape;1190;ge1caa7f85e_0_2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e1dff832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ge1dff8323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e1dff8323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ge1dff83234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e1dff8323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ge1dff83234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e1dff8323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ge1dff83234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e1caa7f85e_0_2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7" name="Google Shape;1227;ge1caa7f85e_0_2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e1caa7f85e_0_2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e1caa7f85e_0_24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e3c891af7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4" name="Google Shape;1244;ge3c891af7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e1caa7f85e_0_2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0" name="Google Shape;1250;ge1caa7f85e_0_2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1caa7f85e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e1caa7f85e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1caa7f85e_0_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e1caa7f85e_0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1caa7f85e_0_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e1caa7f85e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1caa7f85e_0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e1caa7f85e_0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esign">
  <p:cSld name="2_Design">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000"/>
              <a:buNone/>
              <a:defRPr b="1" sz="40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1" name="Shape 61"/>
        <p:cNvGrpSpPr/>
        <p:nvPr/>
      </p:nvGrpSpPr>
      <p:grpSpPr>
        <a:xfrm>
          <a:off x="0" y="0"/>
          <a:ext cx="0" cy="0"/>
          <a:chOff x="0" y="0"/>
          <a:chExt cx="0" cy="0"/>
        </a:xfrm>
      </p:grpSpPr>
      <p:sp>
        <p:nvSpPr>
          <p:cNvPr id="62" name="Google Shape;62;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000"/>
              <a:buNone/>
              <a:defRPr b="1" sz="5000"/>
            </a:lvl1pPr>
            <a:lvl2pPr lvl="1" rtl="0" algn="l">
              <a:lnSpc>
                <a:spcPct val="100000"/>
              </a:lnSpc>
              <a:spcBef>
                <a:spcPts val="0"/>
              </a:spcBef>
              <a:spcAft>
                <a:spcPts val="0"/>
              </a:spcAft>
              <a:buSzPts val="5200"/>
              <a:buNone/>
              <a:defRPr sz="5200"/>
            </a:lvl2pPr>
            <a:lvl3pPr lvl="2" rtl="0" algn="l">
              <a:lnSpc>
                <a:spcPct val="100000"/>
              </a:lnSpc>
              <a:spcBef>
                <a:spcPts val="0"/>
              </a:spcBef>
              <a:spcAft>
                <a:spcPts val="0"/>
              </a:spcAft>
              <a:buSzPts val="5200"/>
              <a:buNone/>
              <a:defRPr sz="5200"/>
            </a:lvl3pPr>
            <a:lvl4pPr lvl="3" rtl="0" algn="l">
              <a:lnSpc>
                <a:spcPct val="100000"/>
              </a:lnSpc>
              <a:spcBef>
                <a:spcPts val="0"/>
              </a:spcBef>
              <a:spcAft>
                <a:spcPts val="0"/>
              </a:spcAft>
              <a:buSzPts val="5200"/>
              <a:buNone/>
              <a:defRPr sz="5200"/>
            </a:lvl4pPr>
            <a:lvl5pPr lvl="4" rtl="0" algn="l">
              <a:lnSpc>
                <a:spcPct val="100000"/>
              </a:lnSpc>
              <a:spcBef>
                <a:spcPts val="0"/>
              </a:spcBef>
              <a:spcAft>
                <a:spcPts val="0"/>
              </a:spcAft>
              <a:buSzPts val="5200"/>
              <a:buNone/>
              <a:defRPr sz="5200"/>
            </a:lvl5pPr>
            <a:lvl6pPr lvl="5" rtl="0" algn="l">
              <a:lnSpc>
                <a:spcPct val="100000"/>
              </a:lnSpc>
              <a:spcBef>
                <a:spcPts val="0"/>
              </a:spcBef>
              <a:spcAft>
                <a:spcPts val="0"/>
              </a:spcAft>
              <a:buSzPts val="5200"/>
              <a:buNone/>
              <a:defRPr sz="5200"/>
            </a:lvl6pPr>
            <a:lvl7pPr lvl="6" rtl="0" algn="l">
              <a:lnSpc>
                <a:spcPct val="100000"/>
              </a:lnSpc>
              <a:spcBef>
                <a:spcPts val="0"/>
              </a:spcBef>
              <a:spcAft>
                <a:spcPts val="0"/>
              </a:spcAft>
              <a:buSzPts val="5200"/>
              <a:buNone/>
              <a:defRPr sz="5200"/>
            </a:lvl7pPr>
            <a:lvl8pPr lvl="7" rtl="0" algn="l">
              <a:lnSpc>
                <a:spcPct val="100000"/>
              </a:lnSpc>
              <a:spcBef>
                <a:spcPts val="0"/>
              </a:spcBef>
              <a:spcAft>
                <a:spcPts val="0"/>
              </a:spcAft>
              <a:buSzPts val="5200"/>
              <a:buNone/>
              <a:defRPr sz="5200"/>
            </a:lvl8pPr>
            <a:lvl9pPr lvl="8" rtl="0" algn="l">
              <a:lnSpc>
                <a:spcPct val="100000"/>
              </a:lnSpc>
              <a:spcBef>
                <a:spcPts val="0"/>
              </a:spcBef>
              <a:spcAft>
                <a:spcPts val="0"/>
              </a:spcAft>
              <a:buSzPts val="5200"/>
              <a:buNone/>
              <a:defRPr sz="5200"/>
            </a:lvl9pPr>
          </a:lstStyle>
          <a:p/>
        </p:txBody>
      </p:sp>
      <p:sp>
        <p:nvSpPr>
          <p:cNvPr id="63" name="Google Shape;63;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3400"/>
              <a:buNone/>
              <a:defRPr sz="3400">
                <a:solidFill>
                  <a:srgbClr val="666666"/>
                </a:solidFill>
              </a:defRPr>
            </a:lvl1pPr>
            <a:lvl2pPr lvl="1" rtl="0" algn="l">
              <a:lnSpc>
                <a:spcPct val="100000"/>
              </a:lnSpc>
              <a:spcBef>
                <a:spcPts val="0"/>
              </a:spcBef>
              <a:spcAft>
                <a:spcPts val="0"/>
              </a:spcAft>
              <a:buSzPts val="2800"/>
              <a:buNone/>
              <a:defRPr sz="2800"/>
            </a:lvl2pPr>
            <a:lvl3pPr lvl="2" rtl="0" algn="l">
              <a:lnSpc>
                <a:spcPct val="100000"/>
              </a:lnSpc>
              <a:spcBef>
                <a:spcPts val="0"/>
              </a:spcBef>
              <a:spcAft>
                <a:spcPts val="0"/>
              </a:spcAft>
              <a:buSzPts val="2800"/>
              <a:buNone/>
              <a:defRPr sz="2800"/>
            </a:lvl3pPr>
            <a:lvl4pPr lvl="3" rtl="0" algn="l">
              <a:lnSpc>
                <a:spcPct val="100000"/>
              </a:lnSpc>
              <a:spcBef>
                <a:spcPts val="0"/>
              </a:spcBef>
              <a:spcAft>
                <a:spcPts val="0"/>
              </a:spcAft>
              <a:buSzPts val="2800"/>
              <a:buNone/>
              <a:defRPr sz="2800"/>
            </a:lvl4pPr>
            <a:lvl5pPr lvl="4" rtl="0" algn="l">
              <a:lnSpc>
                <a:spcPct val="100000"/>
              </a:lnSpc>
              <a:spcBef>
                <a:spcPts val="0"/>
              </a:spcBef>
              <a:spcAft>
                <a:spcPts val="0"/>
              </a:spcAft>
              <a:buSzPts val="2800"/>
              <a:buNone/>
              <a:defRPr sz="2800"/>
            </a:lvl5pPr>
            <a:lvl6pPr lvl="5" rtl="0" algn="l">
              <a:lnSpc>
                <a:spcPct val="100000"/>
              </a:lnSpc>
              <a:spcBef>
                <a:spcPts val="0"/>
              </a:spcBef>
              <a:spcAft>
                <a:spcPts val="0"/>
              </a:spcAft>
              <a:buSzPts val="2800"/>
              <a:buNone/>
              <a:defRPr sz="2800"/>
            </a:lvl6pPr>
            <a:lvl7pPr lvl="6" rtl="0" algn="l">
              <a:lnSpc>
                <a:spcPct val="100000"/>
              </a:lnSpc>
              <a:spcBef>
                <a:spcPts val="0"/>
              </a:spcBef>
              <a:spcAft>
                <a:spcPts val="0"/>
              </a:spcAft>
              <a:buSzPts val="2800"/>
              <a:buNone/>
              <a:defRPr sz="2800"/>
            </a:lvl7pPr>
            <a:lvl8pPr lvl="7" rtl="0" algn="l">
              <a:lnSpc>
                <a:spcPct val="100000"/>
              </a:lnSpc>
              <a:spcBef>
                <a:spcPts val="0"/>
              </a:spcBef>
              <a:spcAft>
                <a:spcPts val="0"/>
              </a:spcAft>
              <a:buSzPts val="2800"/>
              <a:buNone/>
              <a:defRPr sz="2800"/>
            </a:lvl8pPr>
            <a:lvl9pPr lvl="8" rtl="0" algn="l">
              <a:lnSpc>
                <a:spcPct val="100000"/>
              </a:lnSpc>
              <a:spcBef>
                <a:spcPts val="0"/>
              </a:spcBef>
              <a:spcAft>
                <a:spcPts val="0"/>
              </a:spcAft>
              <a:buSzPts val="2800"/>
              <a:buNone/>
              <a:defRPr sz="28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esign">
  <p:cSld name="2_Design">
    <p:spTree>
      <p:nvGrpSpPr>
        <p:cNvPr id="67" name="Shape 67"/>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 Divider">
  <p:cSld name="BLANK_1">
    <p:spTree>
      <p:nvGrpSpPr>
        <p:cNvPr id="68" name="Shape 68"/>
        <p:cNvGrpSpPr/>
        <p:nvPr/>
      </p:nvGrpSpPr>
      <p:grpSpPr>
        <a:xfrm>
          <a:off x="0" y="0"/>
          <a:ext cx="0" cy="0"/>
          <a:chOff x="0" y="0"/>
          <a:chExt cx="0" cy="0"/>
        </a:xfrm>
      </p:grpSpPr>
      <p:sp>
        <p:nvSpPr>
          <p:cNvPr id="69" name="Google Shape;69;p19"/>
          <p:cNvSpPr txBox="1"/>
          <p:nvPr>
            <p:ph type="title"/>
          </p:nvPr>
        </p:nvSpPr>
        <p:spPr>
          <a:xfrm>
            <a:off x="0" y="1937300"/>
            <a:ext cx="9144000" cy="994200"/>
          </a:xfrm>
          <a:prstGeom prst="rect">
            <a:avLst/>
          </a:prstGeom>
          <a:noFill/>
          <a:ln>
            <a:noFill/>
          </a:ln>
        </p:spPr>
        <p:txBody>
          <a:bodyPr anchorCtr="0" anchor="ctr" bIns="17150" lIns="34300" spcFirstLastPara="1" rIns="34300" wrap="square" tIns="17150">
            <a:noAutofit/>
          </a:bodyPr>
          <a:lstStyle>
            <a:lvl1pPr lvl="0" marR="0" rtl="0" algn="ctr">
              <a:lnSpc>
                <a:spcPct val="90000"/>
              </a:lnSpc>
              <a:spcBef>
                <a:spcPts val="0"/>
              </a:spcBef>
              <a:spcAft>
                <a:spcPts val="0"/>
              </a:spcAft>
              <a:buClr>
                <a:schemeClr val="dk1"/>
              </a:buClr>
              <a:buSzPts val="4800"/>
              <a:buNone/>
              <a:defRPr i="0" sz="4800" u="none" cap="none" strike="noStrike">
                <a:solidFill>
                  <a:schemeClr val="dk1"/>
                </a:solidFill>
              </a:defRPr>
            </a:lvl1pPr>
            <a:lvl2pPr lvl="1" marR="0" rtl="0" algn="ctr">
              <a:lnSpc>
                <a:spcPct val="100000"/>
              </a:lnSpc>
              <a:spcBef>
                <a:spcPts val="0"/>
              </a:spcBef>
              <a:spcAft>
                <a:spcPts val="0"/>
              </a:spcAft>
              <a:buClr>
                <a:srgbClr val="000000"/>
              </a:buClr>
              <a:buSzPts val="4800"/>
              <a:buNone/>
              <a:defRPr i="0" sz="4800" u="none" cap="none" strike="noStrike">
                <a:solidFill>
                  <a:srgbClr val="000000"/>
                </a:solidFill>
              </a:defRPr>
            </a:lvl2pPr>
            <a:lvl3pPr lvl="2" marR="0" rtl="0" algn="ctr">
              <a:lnSpc>
                <a:spcPct val="100000"/>
              </a:lnSpc>
              <a:spcBef>
                <a:spcPts val="0"/>
              </a:spcBef>
              <a:spcAft>
                <a:spcPts val="0"/>
              </a:spcAft>
              <a:buClr>
                <a:srgbClr val="000000"/>
              </a:buClr>
              <a:buSzPts val="4800"/>
              <a:buNone/>
              <a:defRPr i="0" sz="4800" u="none" cap="none" strike="noStrike">
                <a:solidFill>
                  <a:srgbClr val="000000"/>
                </a:solidFill>
              </a:defRPr>
            </a:lvl3pPr>
            <a:lvl4pPr lvl="3" marR="0" rtl="0" algn="ctr">
              <a:lnSpc>
                <a:spcPct val="100000"/>
              </a:lnSpc>
              <a:spcBef>
                <a:spcPts val="0"/>
              </a:spcBef>
              <a:spcAft>
                <a:spcPts val="0"/>
              </a:spcAft>
              <a:buClr>
                <a:srgbClr val="000000"/>
              </a:buClr>
              <a:buSzPts val="4800"/>
              <a:buNone/>
              <a:defRPr i="0" sz="4800" u="none" cap="none" strike="noStrike">
                <a:solidFill>
                  <a:srgbClr val="000000"/>
                </a:solidFill>
              </a:defRPr>
            </a:lvl4pPr>
            <a:lvl5pPr lvl="4" marR="0" rtl="0" algn="ctr">
              <a:lnSpc>
                <a:spcPct val="100000"/>
              </a:lnSpc>
              <a:spcBef>
                <a:spcPts val="0"/>
              </a:spcBef>
              <a:spcAft>
                <a:spcPts val="0"/>
              </a:spcAft>
              <a:buClr>
                <a:srgbClr val="000000"/>
              </a:buClr>
              <a:buSzPts val="4800"/>
              <a:buNone/>
              <a:defRPr i="0" sz="4800" u="none" cap="none" strike="noStrike">
                <a:solidFill>
                  <a:srgbClr val="000000"/>
                </a:solidFill>
              </a:defRPr>
            </a:lvl5pPr>
            <a:lvl6pPr lvl="5" marR="0" rtl="0" algn="ctr">
              <a:lnSpc>
                <a:spcPct val="100000"/>
              </a:lnSpc>
              <a:spcBef>
                <a:spcPts val="0"/>
              </a:spcBef>
              <a:spcAft>
                <a:spcPts val="0"/>
              </a:spcAft>
              <a:buClr>
                <a:srgbClr val="000000"/>
              </a:buClr>
              <a:buSzPts val="4800"/>
              <a:buNone/>
              <a:defRPr i="0" sz="4800" u="none" cap="none" strike="noStrike">
                <a:solidFill>
                  <a:srgbClr val="000000"/>
                </a:solidFill>
              </a:defRPr>
            </a:lvl6pPr>
            <a:lvl7pPr lvl="6" marR="0" rtl="0" algn="ctr">
              <a:lnSpc>
                <a:spcPct val="100000"/>
              </a:lnSpc>
              <a:spcBef>
                <a:spcPts val="0"/>
              </a:spcBef>
              <a:spcAft>
                <a:spcPts val="0"/>
              </a:spcAft>
              <a:buClr>
                <a:srgbClr val="000000"/>
              </a:buClr>
              <a:buSzPts val="4800"/>
              <a:buNone/>
              <a:defRPr i="0" sz="4800" u="none" cap="none" strike="noStrike">
                <a:solidFill>
                  <a:srgbClr val="000000"/>
                </a:solidFill>
              </a:defRPr>
            </a:lvl7pPr>
            <a:lvl8pPr lvl="7" marR="0" rtl="0" algn="ctr">
              <a:lnSpc>
                <a:spcPct val="100000"/>
              </a:lnSpc>
              <a:spcBef>
                <a:spcPts val="0"/>
              </a:spcBef>
              <a:spcAft>
                <a:spcPts val="0"/>
              </a:spcAft>
              <a:buClr>
                <a:srgbClr val="000000"/>
              </a:buClr>
              <a:buSzPts val="4800"/>
              <a:buNone/>
              <a:defRPr i="0" sz="4800" u="none" cap="none" strike="noStrike">
                <a:solidFill>
                  <a:srgbClr val="000000"/>
                </a:solidFill>
              </a:defRPr>
            </a:lvl8pPr>
            <a:lvl9pPr lvl="8" marR="0" rtl="0" algn="ctr">
              <a:lnSpc>
                <a:spcPct val="100000"/>
              </a:lnSpc>
              <a:spcBef>
                <a:spcPts val="0"/>
              </a:spcBef>
              <a:spcAft>
                <a:spcPts val="0"/>
              </a:spcAft>
              <a:buClr>
                <a:srgbClr val="000000"/>
              </a:buClr>
              <a:buSzPts val="4800"/>
              <a:buNone/>
              <a:defRPr i="0" sz="4800" u="none" cap="none" strike="noStrike">
                <a:solidFill>
                  <a:srgbClr val="0000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 Content" type="tx">
  <p:cSld name="TITLE_AND_BODY">
    <p:spTree>
      <p:nvGrpSpPr>
        <p:cNvPr id="70" name="Shape 70"/>
        <p:cNvGrpSpPr/>
        <p:nvPr/>
      </p:nvGrpSpPr>
      <p:grpSpPr>
        <a:xfrm>
          <a:off x="0" y="0"/>
          <a:ext cx="0" cy="0"/>
          <a:chOff x="0" y="0"/>
          <a:chExt cx="0" cy="0"/>
        </a:xfrm>
      </p:grpSpPr>
      <p:sp>
        <p:nvSpPr>
          <p:cNvPr id="71" name="Google Shape;71;p20"/>
          <p:cNvSpPr txBox="1"/>
          <p:nvPr>
            <p:ph type="title"/>
          </p:nvPr>
        </p:nvSpPr>
        <p:spPr>
          <a:xfrm>
            <a:off x="85525" y="87925"/>
            <a:ext cx="67392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b="1" sz="30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73" name="Google Shape;73;p20"/>
          <p:cNvSpPr txBox="1"/>
          <p:nvPr>
            <p:ph idx="1" type="subTitle"/>
          </p:nvPr>
        </p:nvSpPr>
        <p:spPr>
          <a:xfrm>
            <a:off x="85525" y="617825"/>
            <a:ext cx="5341200" cy="393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2200">
                <a:solidFill>
                  <a:srgbClr val="000000"/>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74" name="Google Shape;74;p20"/>
          <p:cNvSpPr txBox="1"/>
          <p:nvPr>
            <p:ph idx="2" type="body"/>
          </p:nvPr>
        </p:nvSpPr>
        <p:spPr>
          <a:xfrm>
            <a:off x="373975" y="1181625"/>
            <a:ext cx="7332900" cy="2940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 Content - 2 columns">
  <p:cSld name="TITLE_AND_BODY_1">
    <p:spTree>
      <p:nvGrpSpPr>
        <p:cNvPr id="75" name="Shape 75"/>
        <p:cNvGrpSpPr/>
        <p:nvPr/>
      </p:nvGrpSpPr>
      <p:grpSpPr>
        <a:xfrm>
          <a:off x="0" y="0"/>
          <a:ext cx="0" cy="0"/>
          <a:chOff x="0" y="0"/>
          <a:chExt cx="0" cy="0"/>
        </a:xfrm>
      </p:grpSpPr>
      <p:sp>
        <p:nvSpPr>
          <p:cNvPr id="76" name="Google Shape;76;p21"/>
          <p:cNvSpPr txBox="1"/>
          <p:nvPr>
            <p:ph type="title"/>
          </p:nvPr>
        </p:nvSpPr>
        <p:spPr>
          <a:xfrm>
            <a:off x="85525" y="87925"/>
            <a:ext cx="67392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b="1" sz="3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77" name="Google Shape;7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78" name="Google Shape;78;p21"/>
          <p:cNvSpPr txBox="1"/>
          <p:nvPr>
            <p:ph idx="1" type="subTitle"/>
          </p:nvPr>
        </p:nvSpPr>
        <p:spPr>
          <a:xfrm>
            <a:off x="85525" y="617825"/>
            <a:ext cx="5341200" cy="393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2200">
                <a:solidFill>
                  <a:srgbClr val="000000"/>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79" name="Google Shape;79;p21"/>
          <p:cNvSpPr txBox="1"/>
          <p:nvPr>
            <p:ph idx="2" type="body"/>
          </p:nvPr>
        </p:nvSpPr>
        <p:spPr>
          <a:xfrm>
            <a:off x="373975" y="1181625"/>
            <a:ext cx="3979800" cy="2940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0" name="Google Shape;80;p21"/>
          <p:cNvSpPr txBox="1"/>
          <p:nvPr>
            <p:ph idx="3" type="body"/>
          </p:nvPr>
        </p:nvSpPr>
        <p:spPr>
          <a:xfrm>
            <a:off x="4422425" y="1181625"/>
            <a:ext cx="4050000" cy="2940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 Content - with photo">
  <p:cSld name="TITLE_AND_BODY_1_1">
    <p:spTree>
      <p:nvGrpSpPr>
        <p:cNvPr id="81" name="Shape 81"/>
        <p:cNvGrpSpPr/>
        <p:nvPr/>
      </p:nvGrpSpPr>
      <p:grpSpPr>
        <a:xfrm>
          <a:off x="0" y="0"/>
          <a:ext cx="0" cy="0"/>
          <a:chOff x="0" y="0"/>
          <a:chExt cx="0" cy="0"/>
        </a:xfrm>
      </p:grpSpPr>
      <p:sp>
        <p:nvSpPr>
          <p:cNvPr id="82" name="Google Shape;82;p22"/>
          <p:cNvSpPr txBox="1"/>
          <p:nvPr>
            <p:ph type="title"/>
          </p:nvPr>
        </p:nvSpPr>
        <p:spPr>
          <a:xfrm>
            <a:off x="85525" y="87925"/>
            <a:ext cx="67392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b="1" sz="30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3" name="Google Shape;83;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84" name="Google Shape;84;p22"/>
          <p:cNvSpPr txBox="1"/>
          <p:nvPr>
            <p:ph idx="1" type="subTitle"/>
          </p:nvPr>
        </p:nvSpPr>
        <p:spPr>
          <a:xfrm>
            <a:off x="85525" y="617825"/>
            <a:ext cx="5341200" cy="393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2200">
                <a:solidFill>
                  <a:srgbClr val="000000"/>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85" name="Google Shape;85;p22"/>
          <p:cNvSpPr txBox="1"/>
          <p:nvPr>
            <p:ph idx="2" type="body"/>
          </p:nvPr>
        </p:nvSpPr>
        <p:spPr>
          <a:xfrm>
            <a:off x="4422425" y="1181625"/>
            <a:ext cx="4050000" cy="2940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type="secHead">
  <p:cSld name="SECTION_HEADER">
    <p:spTree>
      <p:nvGrpSpPr>
        <p:cNvPr id="94" name="Shape 94"/>
        <p:cNvGrpSpPr/>
        <p:nvPr/>
      </p:nvGrpSpPr>
      <p:grpSpPr>
        <a:xfrm>
          <a:off x="0" y="0"/>
          <a:ext cx="0" cy="0"/>
          <a:chOff x="0" y="0"/>
          <a:chExt cx="0" cy="0"/>
        </a:xfrm>
      </p:grpSpPr>
      <p:sp>
        <p:nvSpPr>
          <p:cNvPr id="95" name="Google Shape;95;p2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000"/>
              <a:buNone/>
              <a:defRPr b="1" sz="40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96" name="Google Shape;96;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7" name="Shape 97"/>
        <p:cNvGrpSpPr/>
        <p:nvPr/>
      </p:nvGrpSpPr>
      <p:grpSpPr>
        <a:xfrm>
          <a:off x="0" y="0"/>
          <a:ext cx="0" cy="0"/>
          <a:chOff x="0" y="0"/>
          <a:chExt cx="0" cy="0"/>
        </a:xfrm>
      </p:grpSpPr>
      <p:sp>
        <p:nvSpPr>
          <p:cNvPr id="98" name="Google Shape;98;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000"/>
              <a:buNone/>
              <a:defRPr b="1" sz="5000"/>
            </a:lvl1pPr>
            <a:lvl2pPr lvl="1" rtl="0" algn="l">
              <a:lnSpc>
                <a:spcPct val="100000"/>
              </a:lnSpc>
              <a:spcBef>
                <a:spcPts val="0"/>
              </a:spcBef>
              <a:spcAft>
                <a:spcPts val="0"/>
              </a:spcAft>
              <a:buSzPts val="5200"/>
              <a:buNone/>
              <a:defRPr sz="5200"/>
            </a:lvl2pPr>
            <a:lvl3pPr lvl="2" rtl="0" algn="l">
              <a:lnSpc>
                <a:spcPct val="100000"/>
              </a:lnSpc>
              <a:spcBef>
                <a:spcPts val="0"/>
              </a:spcBef>
              <a:spcAft>
                <a:spcPts val="0"/>
              </a:spcAft>
              <a:buSzPts val="5200"/>
              <a:buNone/>
              <a:defRPr sz="5200"/>
            </a:lvl3pPr>
            <a:lvl4pPr lvl="3" rtl="0" algn="l">
              <a:lnSpc>
                <a:spcPct val="100000"/>
              </a:lnSpc>
              <a:spcBef>
                <a:spcPts val="0"/>
              </a:spcBef>
              <a:spcAft>
                <a:spcPts val="0"/>
              </a:spcAft>
              <a:buSzPts val="5200"/>
              <a:buNone/>
              <a:defRPr sz="5200"/>
            </a:lvl4pPr>
            <a:lvl5pPr lvl="4" rtl="0" algn="l">
              <a:lnSpc>
                <a:spcPct val="100000"/>
              </a:lnSpc>
              <a:spcBef>
                <a:spcPts val="0"/>
              </a:spcBef>
              <a:spcAft>
                <a:spcPts val="0"/>
              </a:spcAft>
              <a:buSzPts val="5200"/>
              <a:buNone/>
              <a:defRPr sz="5200"/>
            </a:lvl5pPr>
            <a:lvl6pPr lvl="5" rtl="0" algn="l">
              <a:lnSpc>
                <a:spcPct val="100000"/>
              </a:lnSpc>
              <a:spcBef>
                <a:spcPts val="0"/>
              </a:spcBef>
              <a:spcAft>
                <a:spcPts val="0"/>
              </a:spcAft>
              <a:buSzPts val="5200"/>
              <a:buNone/>
              <a:defRPr sz="5200"/>
            </a:lvl6pPr>
            <a:lvl7pPr lvl="6" rtl="0" algn="l">
              <a:lnSpc>
                <a:spcPct val="100000"/>
              </a:lnSpc>
              <a:spcBef>
                <a:spcPts val="0"/>
              </a:spcBef>
              <a:spcAft>
                <a:spcPts val="0"/>
              </a:spcAft>
              <a:buSzPts val="5200"/>
              <a:buNone/>
              <a:defRPr sz="5200"/>
            </a:lvl7pPr>
            <a:lvl8pPr lvl="7" rtl="0" algn="l">
              <a:lnSpc>
                <a:spcPct val="100000"/>
              </a:lnSpc>
              <a:spcBef>
                <a:spcPts val="0"/>
              </a:spcBef>
              <a:spcAft>
                <a:spcPts val="0"/>
              </a:spcAft>
              <a:buSzPts val="5200"/>
              <a:buNone/>
              <a:defRPr sz="5200"/>
            </a:lvl8pPr>
            <a:lvl9pPr lvl="8" rtl="0" algn="l">
              <a:lnSpc>
                <a:spcPct val="100000"/>
              </a:lnSpc>
              <a:spcBef>
                <a:spcPts val="0"/>
              </a:spcBef>
              <a:spcAft>
                <a:spcPts val="0"/>
              </a:spcAft>
              <a:buSzPts val="5200"/>
              <a:buNone/>
              <a:defRPr sz="5200"/>
            </a:lvl9pPr>
          </a:lstStyle>
          <a:p/>
        </p:txBody>
      </p:sp>
      <p:sp>
        <p:nvSpPr>
          <p:cNvPr id="99" name="Google Shape;99;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3400"/>
              <a:buNone/>
              <a:defRPr sz="3400">
                <a:solidFill>
                  <a:srgbClr val="666666"/>
                </a:solidFill>
              </a:defRPr>
            </a:lvl1pPr>
            <a:lvl2pPr lvl="1" rtl="0" algn="l">
              <a:lnSpc>
                <a:spcPct val="100000"/>
              </a:lnSpc>
              <a:spcBef>
                <a:spcPts val="0"/>
              </a:spcBef>
              <a:spcAft>
                <a:spcPts val="0"/>
              </a:spcAft>
              <a:buSzPts val="2800"/>
              <a:buNone/>
              <a:defRPr sz="2800"/>
            </a:lvl2pPr>
            <a:lvl3pPr lvl="2" rtl="0" algn="l">
              <a:lnSpc>
                <a:spcPct val="100000"/>
              </a:lnSpc>
              <a:spcBef>
                <a:spcPts val="0"/>
              </a:spcBef>
              <a:spcAft>
                <a:spcPts val="0"/>
              </a:spcAft>
              <a:buSzPts val="2800"/>
              <a:buNone/>
              <a:defRPr sz="2800"/>
            </a:lvl3pPr>
            <a:lvl4pPr lvl="3" rtl="0" algn="l">
              <a:lnSpc>
                <a:spcPct val="100000"/>
              </a:lnSpc>
              <a:spcBef>
                <a:spcPts val="0"/>
              </a:spcBef>
              <a:spcAft>
                <a:spcPts val="0"/>
              </a:spcAft>
              <a:buSzPts val="2800"/>
              <a:buNone/>
              <a:defRPr sz="2800"/>
            </a:lvl4pPr>
            <a:lvl5pPr lvl="4" rtl="0" algn="l">
              <a:lnSpc>
                <a:spcPct val="100000"/>
              </a:lnSpc>
              <a:spcBef>
                <a:spcPts val="0"/>
              </a:spcBef>
              <a:spcAft>
                <a:spcPts val="0"/>
              </a:spcAft>
              <a:buSzPts val="2800"/>
              <a:buNone/>
              <a:defRPr sz="2800"/>
            </a:lvl5pPr>
            <a:lvl6pPr lvl="5" rtl="0" algn="l">
              <a:lnSpc>
                <a:spcPct val="100000"/>
              </a:lnSpc>
              <a:spcBef>
                <a:spcPts val="0"/>
              </a:spcBef>
              <a:spcAft>
                <a:spcPts val="0"/>
              </a:spcAft>
              <a:buSzPts val="2800"/>
              <a:buNone/>
              <a:defRPr sz="2800"/>
            </a:lvl6pPr>
            <a:lvl7pPr lvl="6" rtl="0" algn="l">
              <a:lnSpc>
                <a:spcPct val="100000"/>
              </a:lnSpc>
              <a:spcBef>
                <a:spcPts val="0"/>
              </a:spcBef>
              <a:spcAft>
                <a:spcPts val="0"/>
              </a:spcAft>
              <a:buSzPts val="2800"/>
              <a:buNone/>
              <a:defRPr sz="2800"/>
            </a:lvl7pPr>
            <a:lvl8pPr lvl="7" rtl="0" algn="l">
              <a:lnSpc>
                <a:spcPct val="100000"/>
              </a:lnSpc>
              <a:spcBef>
                <a:spcPts val="0"/>
              </a:spcBef>
              <a:spcAft>
                <a:spcPts val="0"/>
              </a:spcAft>
              <a:buSzPts val="2800"/>
              <a:buNone/>
              <a:defRPr sz="2800"/>
            </a:lvl8pPr>
            <a:lvl9pPr lvl="8" rtl="0" algn="l">
              <a:lnSpc>
                <a:spcPct val="100000"/>
              </a:lnSpc>
              <a:spcBef>
                <a:spcPts val="0"/>
              </a:spcBef>
              <a:spcAft>
                <a:spcPts val="0"/>
              </a:spcAft>
              <a:buSzPts val="2800"/>
              <a:buNone/>
              <a:defRPr sz="2800"/>
            </a:lvl9pPr>
          </a:lstStyle>
          <a:p/>
        </p:txBody>
      </p:sp>
      <p:sp>
        <p:nvSpPr>
          <p:cNvPr id="100" name="Google Shape;10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25"/>
          <p:cNvSpPr/>
          <p:nvPr/>
        </p:nvSpPr>
        <p:spPr>
          <a:xfrm>
            <a:off x="5987325" y="-10348"/>
            <a:ext cx="2262600" cy="57000"/>
          </a:xfrm>
          <a:prstGeom prst="rect">
            <a:avLst/>
          </a:prstGeom>
          <a:solidFill>
            <a:srgbClr val="4A66AC"/>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Calibri"/>
              <a:ea typeface="Calibri"/>
              <a:cs typeface="Calibri"/>
              <a:sym typeface="Calibri"/>
            </a:endParaRPr>
          </a:p>
        </p:txBody>
      </p:sp>
      <p:sp>
        <p:nvSpPr>
          <p:cNvPr id="102" name="Google Shape;102;p25"/>
          <p:cNvSpPr txBox="1"/>
          <p:nvPr/>
        </p:nvSpPr>
        <p:spPr>
          <a:xfrm>
            <a:off x="29191" y="4885584"/>
            <a:ext cx="4596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Copyright © 2021 Laures Solutions. All rights reserved.</a:t>
            </a:r>
            <a:endParaRPr sz="9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esign">
  <p:cSld name="2_Design">
    <p:spTree>
      <p:nvGrpSpPr>
        <p:cNvPr id="105" name="Shape 105"/>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 Divider">
  <p:cSld name="BLANK_1">
    <p:spTree>
      <p:nvGrpSpPr>
        <p:cNvPr id="106" name="Shape 106"/>
        <p:cNvGrpSpPr/>
        <p:nvPr/>
      </p:nvGrpSpPr>
      <p:grpSpPr>
        <a:xfrm>
          <a:off x="0" y="0"/>
          <a:ext cx="0" cy="0"/>
          <a:chOff x="0" y="0"/>
          <a:chExt cx="0" cy="0"/>
        </a:xfrm>
      </p:grpSpPr>
      <p:sp>
        <p:nvSpPr>
          <p:cNvPr id="107" name="Google Shape;107;p28"/>
          <p:cNvSpPr txBox="1"/>
          <p:nvPr>
            <p:ph type="title"/>
          </p:nvPr>
        </p:nvSpPr>
        <p:spPr>
          <a:xfrm>
            <a:off x="0" y="1937300"/>
            <a:ext cx="9144000" cy="994200"/>
          </a:xfrm>
          <a:prstGeom prst="rect">
            <a:avLst/>
          </a:prstGeom>
          <a:noFill/>
          <a:ln>
            <a:noFill/>
          </a:ln>
        </p:spPr>
        <p:txBody>
          <a:bodyPr anchorCtr="0" anchor="ctr" bIns="17150" lIns="34300" spcFirstLastPara="1" rIns="34300" wrap="square" tIns="17150">
            <a:noAutofit/>
          </a:bodyPr>
          <a:lstStyle>
            <a:lvl1pPr lvl="0" marR="0" rtl="0" algn="ctr">
              <a:lnSpc>
                <a:spcPct val="90000"/>
              </a:lnSpc>
              <a:spcBef>
                <a:spcPts val="0"/>
              </a:spcBef>
              <a:spcAft>
                <a:spcPts val="0"/>
              </a:spcAft>
              <a:buClr>
                <a:schemeClr val="dk1"/>
              </a:buClr>
              <a:buSzPts val="4800"/>
              <a:buNone/>
              <a:defRPr i="0" sz="4800" u="none" cap="none" strike="noStrike">
                <a:solidFill>
                  <a:schemeClr val="dk1"/>
                </a:solidFill>
              </a:defRPr>
            </a:lvl1pPr>
            <a:lvl2pPr lvl="1" marR="0" rtl="0" algn="ctr">
              <a:lnSpc>
                <a:spcPct val="100000"/>
              </a:lnSpc>
              <a:spcBef>
                <a:spcPts val="0"/>
              </a:spcBef>
              <a:spcAft>
                <a:spcPts val="0"/>
              </a:spcAft>
              <a:buClr>
                <a:srgbClr val="000000"/>
              </a:buClr>
              <a:buSzPts val="4800"/>
              <a:buNone/>
              <a:defRPr i="0" sz="4800" u="none" cap="none" strike="noStrike">
                <a:solidFill>
                  <a:srgbClr val="000000"/>
                </a:solidFill>
              </a:defRPr>
            </a:lvl2pPr>
            <a:lvl3pPr lvl="2" marR="0" rtl="0" algn="ctr">
              <a:lnSpc>
                <a:spcPct val="100000"/>
              </a:lnSpc>
              <a:spcBef>
                <a:spcPts val="0"/>
              </a:spcBef>
              <a:spcAft>
                <a:spcPts val="0"/>
              </a:spcAft>
              <a:buClr>
                <a:srgbClr val="000000"/>
              </a:buClr>
              <a:buSzPts val="4800"/>
              <a:buNone/>
              <a:defRPr i="0" sz="4800" u="none" cap="none" strike="noStrike">
                <a:solidFill>
                  <a:srgbClr val="000000"/>
                </a:solidFill>
              </a:defRPr>
            </a:lvl3pPr>
            <a:lvl4pPr lvl="3" marR="0" rtl="0" algn="ctr">
              <a:lnSpc>
                <a:spcPct val="100000"/>
              </a:lnSpc>
              <a:spcBef>
                <a:spcPts val="0"/>
              </a:spcBef>
              <a:spcAft>
                <a:spcPts val="0"/>
              </a:spcAft>
              <a:buClr>
                <a:srgbClr val="000000"/>
              </a:buClr>
              <a:buSzPts val="4800"/>
              <a:buNone/>
              <a:defRPr i="0" sz="4800" u="none" cap="none" strike="noStrike">
                <a:solidFill>
                  <a:srgbClr val="000000"/>
                </a:solidFill>
              </a:defRPr>
            </a:lvl4pPr>
            <a:lvl5pPr lvl="4" marR="0" rtl="0" algn="ctr">
              <a:lnSpc>
                <a:spcPct val="100000"/>
              </a:lnSpc>
              <a:spcBef>
                <a:spcPts val="0"/>
              </a:spcBef>
              <a:spcAft>
                <a:spcPts val="0"/>
              </a:spcAft>
              <a:buClr>
                <a:srgbClr val="000000"/>
              </a:buClr>
              <a:buSzPts val="4800"/>
              <a:buNone/>
              <a:defRPr i="0" sz="4800" u="none" cap="none" strike="noStrike">
                <a:solidFill>
                  <a:srgbClr val="000000"/>
                </a:solidFill>
              </a:defRPr>
            </a:lvl5pPr>
            <a:lvl6pPr lvl="5" marR="0" rtl="0" algn="ctr">
              <a:lnSpc>
                <a:spcPct val="100000"/>
              </a:lnSpc>
              <a:spcBef>
                <a:spcPts val="0"/>
              </a:spcBef>
              <a:spcAft>
                <a:spcPts val="0"/>
              </a:spcAft>
              <a:buClr>
                <a:srgbClr val="000000"/>
              </a:buClr>
              <a:buSzPts val="4800"/>
              <a:buNone/>
              <a:defRPr i="0" sz="4800" u="none" cap="none" strike="noStrike">
                <a:solidFill>
                  <a:srgbClr val="000000"/>
                </a:solidFill>
              </a:defRPr>
            </a:lvl6pPr>
            <a:lvl7pPr lvl="6" marR="0" rtl="0" algn="ctr">
              <a:lnSpc>
                <a:spcPct val="100000"/>
              </a:lnSpc>
              <a:spcBef>
                <a:spcPts val="0"/>
              </a:spcBef>
              <a:spcAft>
                <a:spcPts val="0"/>
              </a:spcAft>
              <a:buClr>
                <a:srgbClr val="000000"/>
              </a:buClr>
              <a:buSzPts val="4800"/>
              <a:buNone/>
              <a:defRPr i="0" sz="4800" u="none" cap="none" strike="noStrike">
                <a:solidFill>
                  <a:srgbClr val="000000"/>
                </a:solidFill>
              </a:defRPr>
            </a:lvl7pPr>
            <a:lvl8pPr lvl="7" marR="0" rtl="0" algn="ctr">
              <a:lnSpc>
                <a:spcPct val="100000"/>
              </a:lnSpc>
              <a:spcBef>
                <a:spcPts val="0"/>
              </a:spcBef>
              <a:spcAft>
                <a:spcPts val="0"/>
              </a:spcAft>
              <a:buClr>
                <a:srgbClr val="000000"/>
              </a:buClr>
              <a:buSzPts val="4800"/>
              <a:buNone/>
              <a:defRPr i="0" sz="4800" u="none" cap="none" strike="noStrike">
                <a:solidFill>
                  <a:srgbClr val="000000"/>
                </a:solidFill>
              </a:defRPr>
            </a:lvl8pPr>
            <a:lvl9pPr lvl="8" marR="0" rtl="0" algn="ctr">
              <a:lnSpc>
                <a:spcPct val="100000"/>
              </a:lnSpc>
              <a:spcBef>
                <a:spcPts val="0"/>
              </a:spcBef>
              <a:spcAft>
                <a:spcPts val="0"/>
              </a:spcAft>
              <a:buClr>
                <a:srgbClr val="000000"/>
              </a:buClr>
              <a:buSzPts val="4800"/>
              <a:buNone/>
              <a:defRPr i="0" sz="4800" u="none" cap="none" strike="noStrike">
                <a:solidFill>
                  <a:srgbClr val="000000"/>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 Content" type="tx">
  <p:cSld name="TITLE_AND_BODY">
    <p:spTree>
      <p:nvGrpSpPr>
        <p:cNvPr id="108" name="Shape 108"/>
        <p:cNvGrpSpPr/>
        <p:nvPr/>
      </p:nvGrpSpPr>
      <p:grpSpPr>
        <a:xfrm>
          <a:off x="0" y="0"/>
          <a:ext cx="0" cy="0"/>
          <a:chOff x="0" y="0"/>
          <a:chExt cx="0" cy="0"/>
        </a:xfrm>
      </p:grpSpPr>
      <p:sp>
        <p:nvSpPr>
          <p:cNvPr id="109" name="Google Shape;109;p29"/>
          <p:cNvSpPr txBox="1"/>
          <p:nvPr>
            <p:ph type="title"/>
          </p:nvPr>
        </p:nvSpPr>
        <p:spPr>
          <a:xfrm>
            <a:off x="85525" y="87925"/>
            <a:ext cx="67392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b="1" sz="30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0" name="Google Shape;11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11" name="Google Shape;111;p29"/>
          <p:cNvSpPr txBox="1"/>
          <p:nvPr>
            <p:ph idx="1" type="subTitle"/>
          </p:nvPr>
        </p:nvSpPr>
        <p:spPr>
          <a:xfrm>
            <a:off x="85525" y="617825"/>
            <a:ext cx="5341200" cy="393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2200">
                <a:solidFill>
                  <a:srgbClr val="000000"/>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12" name="Google Shape;112;p29"/>
          <p:cNvSpPr txBox="1"/>
          <p:nvPr>
            <p:ph idx="2" type="body"/>
          </p:nvPr>
        </p:nvSpPr>
        <p:spPr>
          <a:xfrm>
            <a:off x="373975" y="1181625"/>
            <a:ext cx="7332900" cy="2940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 Content - 2 columns">
  <p:cSld name="TITLE_AND_BODY_1">
    <p:spTree>
      <p:nvGrpSpPr>
        <p:cNvPr id="113" name="Shape 113"/>
        <p:cNvGrpSpPr/>
        <p:nvPr/>
      </p:nvGrpSpPr>
      <p:grpSpPr>
        <a:xfrm>
          <a:off x="0" y="0"/>
          <a:ext cx="0" cy="0"/>
          <a:chOff x="0" y="0"/>
          <a:chExt cx="0" cy="0"/>
        </a:xfrm>
      </p:grpSpPr>
      <p:sp>
        <p:nvSpPr>
          <p:cNvPr id="114" name="Google Shape;114;p30"/>
          <p:cNvSpPr txBox="1"/>
          <p:nvPr>
            <p:ph type="title"/>
          </p:nvPr>
        </p:nvSpPr>
        <p:spPr>
          <a:xfrm>
            <a:off x="85525" y="87925"/>
            <a:ext cx="67392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b="1" sz="3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115" name="Google Shape;115;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16" name="Google Shape;116;p30"/>
          <p:cNvSpPr txBox="1"/>
          <p:nvPr>
            <p:ph idx="1" type="subTitle"/>
          </p:nvPr>
        </p:nvSpPr>
        <p:spPr>
          <a:xfrm>
            <a:off x="85525" y="617825"/>
            <a:ext cx="5341200" cy="393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2200">
                <a:solidFill>
                  <a:srgbClr val="000000"/>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17" name="Google Shape;117;p30"/>
          <p:cNvSpPr txBox="1"/>
          <p:nvPr>
            <p:ph idx="2" type="body"/>
          </p:nvPr>
        </p:nvSpPr>
        <p:spPr>
          <a:xfrm>
            <a:off x="373975" y="1181625"/>
            <a:ext cx="3979800" cy="2940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18" name="Google Shape;118;p30"/>
          <p:cNvSpPr txBox="1"/>
          <p:nvPr>
            <p:ph idx="3" type="body"/>
          </p:nvPr>
        </p:nvSpPr>
        <p:spPr>
          <a:xfrm>
            <a:off x="4422425" y="1181625"/>
            <a:ext cx="4050000" cy="2940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 Content - with photo">
  <p:cSld name="TITLE_AND_BODY_1_1">
    <p:spTree>
      <p:nvGrpSpPr>
        <p:cNvPr id="119" name="Shape 119"/>
        <p:cNvGrpSpPr/>
        <p:nvPr/>
      </p:nvGrpSpPr>
      <p:grpSpPr>
        <a:xfrm>
          <a:off x="0" y="0"/>
          <a:ext cx="0" cy="0"/>
          <a:chOff x="0" y="0"/>
          <a:chExt cx="0" cy="0"/>
        </a:xfrm>
      </p:grpSpPr>
      <p:sp>
        <p:nvSpPr>
          <p:cNvPr id="120" name="Google Shape;120;p31"/>
          <p:cNvSpPr txBox="1"/>
          <p:nvPr>
            <p:ph type="title"/>
          </p:nvPr>
        </p:nvSpPr>
        <p:spPr>
          <a:xfrm>
            <a:off x="85525" y="87925"/>
            <a:ext cx="67392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b="1" sz="30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22" name="Google Shape;122;p31"/>
          <p:cNvSpPr txBox="1"/>
          <p:nvPr>
            <p:ph idx="1" type="subTitle"/>
          </p:nvPr>
        </p:nvSpPr>
        <p:spPr>
          <a:xfrm>
            <a:off x="85525" y="617825"/>
            <a:ext cx="5341200" cy="393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2200">
                <a:solidFill>
                  <a:srgbClr val="000000"/>
                </a:solidFill>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123" name="Google Shape;123;p31"/>
          <p:cNvSpPr txBox="1"/>
          <p:nvPr>
            <p:ph idx="2" type="body"/>
          </p:nvPr>
        </p:nvSpPr>
        <p:spPr>
          <a:xfrm>
            <a:off x="4422425" y="1181625"/>
            <a:ext cx="4050000" cy="2940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0" Type="http://schemas.openxmlformats.org/officeDocument/2006/relationships/theme" Target="../theme/theme4.xml"/><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0" Type="http://schemas.openxmlformats.org/officeDocument/2006/relationships/theme" Target="../theme/theme1.xml"/><Relationship Id="rId1" Type="http://schemas.openxmlformats.org/officeDocument/2006/relationships/image" Target="../media/image1.png"/><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1" name="Shape 51"/>
        <p:cNvGrpSpPr/>
        <p:nvPr/>
      </p:nvGrpSpPr>
      <p:grpSpPr>
        <a:xfrm>
          <a:off x="0" y="0"/>
          <a:ext cx="0" cy="0"/>
          <a:chOff x="0" y="0"/>
          <a:chExt cx="0" cy="0"/>
        </a:xfrm>
      </p:grpSpPr>
      <p:sp>
        <p:nvSpPr>
          <p:cNvPr id="52" name="Google Shape;52;p14"/>
          <p:cNvSpPr txBox="1"/>
          <p:nvPr>
            <p:ph type="title"/>
          </p:nvPr>
        </p:nvSpPr>
        <p:spPr>
          <a:xfrm>
            <a:off x="85075" y="158850"/>
            <a:ext cx="56010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Garamond"/>
              <a:buNone/>
              <a:defRPr b="0" i="0" sz="28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Garamond"/>
              <a:buChar char="●"/>
              <a:defRPr b="0" i="0" sz="1800" u="none" cap="none" strike="noStrike">
                <a:solidFill>
                  <a:srgbClr val="000000"/>
                </a:solidFill>
                <a:latin typeface="Garamond"/>
                <a:ea typeface="Garamond"/>
                <a:cs typeface="Garamond"/>
                <a:sym typeface="Garamond"/>
              </a:defRPr>
            </a:lvl1pPr>
            <a:lvl2pPr indent="-317500" lvl="1" marL="914400" marR="0" rtl="0" algn="l">
              <a:lnSpc>
                <a:spcPct val="115000"/>
              </a:lnSpc>
              <a:spcBef>
                <a:spcPts val="1600"/>
              </a:spcBef>
              <a:spcAft>
                <a:spcPts val="0"/>
              </a:spcAft>
              <a:buClr>
                <a:srgbClr val="000000"/>
              </a:buClr>
              <a:buSzPts val="1400"/>
              <a:buFont typeface="Garamond"/>
              <a:buChar char="○"/>
              <a:defRPr b="0" i="0" sz="1400" u="none" cap="none" strike="noStrike">
                <a:solidFill>
                  <a:srgbClr val="000000"/>
                </a:solidFill>
                <a:latin typeface="Garamond"/>
                <a:ea typeface="Garamond"/>
                <a:cs typeface="Garamond"/>
                <a:sym typeface="Garamond"/>
              </a:defRPr>
            </a:lvl2pPr>
            <a:lvl3pPr indent="-317500" lvl="2" marL="1371600" marR="0" rtl="0" algn="l">
              <a:lnSpc>
                <a:spcPct val="115000"/>
              </a:lnSpc>
              <a:spcBef>
                <a:spcPts val="1600"/>
              </a:spcBef>
              <a:spcAft>
                <a:spcPts val="0"/>
              </a:spcAft>
              <a:buClr>
                <a:srgbClr val="000000"/>
              </a:buClr>
              <a:buSzPts val="1400"/>
              <a:buFont typeface="Garamond"/>
              <a:buChar char="■"/>
              <a:defRPr b="0" i="0" sz="1400" u="none" cap="none" strike="noStrike">
                <a:solidFill>
                  <a:srgbClr val="000000"/>
                </a:solidFill>
                <a:latin typeface="Garamond"/>
                <a:ea typeface="Garamond"/>
                <a:cs typeface="Garamond"/>
                <a:sym typeface="Garamond"/>
              </a:defRPr>
            </a:lvl3pPr>
            <a:lvl4pPr indent="-317500" lvl="3" marL="1828800" marR="0" rtl="0" algn="l">
              <a:lnSpc>
                <a:spcPct val="115000"/>
              </a:lnSpc>
              <a:spcBef>
                <a:spcPts val="1600"/>
              </a:spcBef>
              <a:spcAft>
                <a:spcPts val="0"/>
              </a:spcAft>
              <a:buClr>
                <a:srgbClr val="000000"/>
              </a:buClr>
              <a:buSzPts val="1400"/>
              <a:buFont typeface="Garamond"/>
              <a:buChar char="●"/>
              <a:defRPr b="0" i="0" sz="1400" u="none" cap="none" strike="noStrike">
                <a:solidFill>
                  <a:srgbClr val="000000"/>
                </a:solidFill>
                <a:latin typeface="Garamond"/>
                <a:ea typeface="Garamond"/>
                <a:cs typeface="Garamond"/>
                <a:sym typeface="Garamond"/>
              </a:defRPr>
            </a:lvl4pPr>
            <a:lvl5pPr indent="-317500" lvl="4" marL="2286000" marR="0" rtl="0" algn="l">
              <a:lnSpc>
                <a:spcPct val="115000"/>
              </a:lnSpc>
              <a:spcBef>
                <a:spcPts val="1600"/>
              </a:spcBef>
              <a:spcAft>
                <a:spcPts val="0"/>
              </a:spcAft>
              <a:buClr>
                <a:srgbClr val="000000"/>
              </a:buClr>
              <a:buSzPts val="1400"/>
              <a:buFont typeface="Garamond"/>
              <a:buChar char="○"/>
              <a:defRPr b="0" i="0" sz="1400" u="none" cap="none" strike="noStrike">
                <a:solidFill>
                  <a:srgbClr val="000000"/>
                </a:solidFill>
                <a:latin typeface="Garamond"/>
                <a:ea typeface="Garamond"/>
                <a:cs typeface="Garamond"/>
                <a:sym typeface="Garamond"/>
              </a:defRPr>
            </a:lvl5pPr>
            <a:lvl6pPr indent="-317500" lvl="5" marL="2743200" marR="0" rtl="0" algn="l">
              <a:lnSpc>
                <a:spcPct val="115000"/>
              </a:lnSpc>
              <a:spcBef>
                <a:spcPts val="1600"/>
              </a:spcBef>
              <a:spcAft>
                <a:spcPts val="0"/>
              </a:spcAft>
              <a:buClr>
                <a:srgbClr val="000000"/>
              </a:buClr>
              <a:buSzPts val="1400"/>
              <a:buFont typeface="Garamond"/>
              <a:buChar char="■"/>
              <a:defRPr b="0" i="0" sz="1400" u="none" cap="none" strike="noStrike">
                <a:solidFill>
                  <a:srgbClr val="000000"/>
                </a:solidFill>
                <a:latin typeface="Garamond"/>
                <a:ea typeface="Garamond"/>
                <a:cs typeface="Garamond"/>
                <a:sym typeface="Garamond"/>
              </a:defRPr>
            </a:lvl6pPr>
            <a:lvl7pPr indent="-317500" lvl="6" marL="3200400" marR="0" rtl="0" algn="l">
              <a:lnSpc>
                <a:spcPct val="115000"/>
              </a:lnSpc>
              <a:spcBef>
                <a:spcPts val="1600"/>
              </a:spcBef>
              <a:spcAft>
                <a:spcPts val="0"/>
              </a:spcAft>
              <a:buClr>
                <a:srgbClr val="000000"/>
              </a:buClr>
              <a:buSzPts val="1400"/>
              <a:buFont typeface="Garamond"/>
              <a:buChar char="●"/>
              <a:defRPr b="0" i="0" sz="1400" u="none" cap="none" strike="noStrike">
                <a:solidFill>
                  <a:srgbClr val="000000"/>
                </a:solidFill>
                <a:latin typeface="Garamond"/>
                <a:ea typeface="Garamond"/>
                <a:cs typeface="Garamond"/>
                <a:sym typeface="Garamond"/>
              </a:defRPr>
            </a:lvl7pPr>
            <a:lvl8pPr indent="-317500" lvl="7" marL="3657600" marR="0" rtl="0" algn="l">
              <a:lnSpc>
                <a:spcPct val="115000"/>
              </a:lnSpc>
              <a:spcBef>
                <a:spcPts val="1600"/>
              </a:spcBef>
              <a:spcAft>
                <a:spcPts val="0"/>
              </a:spcAft>
              <a:buClr>
                <a:srgbClr val="000000"/>
              </a:buClr>
              <a:buSzPts val="1400"/>
              <a:buFont typeface="Garamond"/>
              <a:buChar char="○"/>
              <a:defRPr b="0" i="0" sz="1400" u="none" cap="none" strike="noStrike">
                <a:solidFill>
                  <a:srgbClr val="000000"/>
                </a:solidFill>
                <a:latin typeface="Garamond"/>
                <a:ea typeface="Garamond"/>
                <a:cs typeface="Garamond"/>
                <a:sym typeface="Garamond"/>
              </a:defRPr>
            </a:lvl8pPr>
            <a:lvl9pPr indent="-317500" lvl="8" marL="4114800" marR="0" rtl="0" algn="l">
              <a:lnSpc>
                <a:spcPct val="115000"/>
              </a:lnSpc>
              <a:spcBef>
                <a:spcPts val="1600"/>
              </a:spcBef>
              <a:spcAft>
                <a:spcPts val="1600"/>
              </a:spcAft>
              <a:buClr>
                <a:srgbClr val="000000"/>
              </a:buClr>
              <a:buSzPts val="1400"/>
              <a:buFont typeface="Garamond"/>
              <a:buChar char="■"/>
              <a:defRPr b="0" i="0" sz="1400" u="none" cap="none" strike="noStrike">
                <a:solidFill>
                  <a:srgbClr val="000000"/>
                </a:solidFill>
                <a:latin typeface="Garamond"/>
                <a:ea typeface="Garamond"/>
                <a:cs typeface="Garamond"/>
                <a:sym typeface="Garamond"/>
              </a:defRPr>
            </a:lvl9pPr>
          </a:lstStyle>
          <a:p/>
        </p:txBody>
      </p:sp>
      <p:grpSp>
        <p:nvGrpSpPr>
          <p:cNvPr id="54" name="Google Shape;54;p14"/>
          <p:cNvGrpSpPr/>
          <p:nvPr/>
        </p:nvGrpSpPr>
        <p:grpSpPr>
          <a:xfrm>
            <a:off x="0" y="0"/>
            <a:ext cx="381000" cy="1371600"/>
            <a:chOff x="0" y="0"/>
            <a:chExt cx="381000" cy="1371600"/>
          </a:xfrm>
        </p:grpSpPr>
        <p:sp>
          <p:nvSpPr>
            <p:cNvPr id="55" name="Google Shape;55;p14"/>
            <p:cNvSpPr/>
            <p:nvPr/>
          </p:nvSpPr>
          <p:spPr>
            <a:xfrm>
              <a:off x="0" y="0"/>
              <a:ext cx="381000" cy="685800"/>
            </a:xfrm>
            <a:prstGeom prst="rect">
              <a:avLst/>
            </a:prstGeom>
            <a:solidFill>
              <a:srgbClr val="3C7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6" name="Google Shape;56;p14"/>
            <p:cNvSpPr/>
            <p:nvPr/>
          </p:nvSpPr>
          <p:spPr>
            <a:xfrm>
              <a:off x="0" y="685800"/>
              <a:ext cx="381000" cy="685800"/>
            </a:xfrm>
            <a:prstGeom prst="rect">
              <a:avLst/>
            </a:prstGeom>
            <a:solidFill>
              <a:srgbClr val="25AA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pic>
        <p:nvPicPr>
          <p:cNvPr id="57" name="Google Shape;57;p14"/>
          <p:cNvPicPr preferRelativeResize="0"/>
          <p:nvPr/>
        </p:nvPicPr>
        <p:blipFill>
          <a:blip r:embed="rId1">
            <a:alphaModFix/>
          </a:blip>
          <a:stretch>
            <a:fillRect/>
          </a:stretch>
        </p:blipFill>
        <p:spPr>
          <a:xfrm>
            <a:off x="8161925" y="158850"/>
            <a:ext cx="847675" cy="8476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6" name="Shape 86"/>
        <p:cNvGrpSpPr/>
        <p:nvPr/>
      </p:nvGrpSpPr>
      <p:grpSpPr>
        <a:xfrm>
          <a:off x="0" y="0"/>
          <a:ext cx="0" cy="0"/>
          <a:chOff x="0" y="0"/>
          <a:chExt cx="0" cy="0"/>
        </a:xfrm>
      </p:grpSpPr>
      <p:sp>
        <p:nvSpPr>
          <p:cNvPr id="87" name="Google Shape;87;p23"/>
          <p:cNvSpPr txBox="1"/>
          <p:nvPr>
            <p:ph type="title"/>
          </p:nvPr>
        </p:nvSpPr>
        <p:spPr>
          <a:xfrm>
            <a:off x="85075" y="158850"/>
            <a:ext cx="56010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Garamond"/>
              <a:buNone/>
              <a:defRPr b="0" i="0" sz="28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8" name="Google Shape;88;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Garamond"/>
              <a:buChar char="●"/>
              <a:defRPr b="0" i="0" sz="1800" u="none" cap="none" strike="noStrike">
                <a:solidFill>
                  <a:srgbClr val="000000"/>
                </a:solidFill>
                <a:latin typeface="Garamond"/>
                <a:ea typeface="Garamond"/>
                <a:cs typeface="Garamond"/>
                <a:sym typeface="Garamond"/>
              </a:defRPr>
            </a:lvl1pPr>
            <a:lvl2pPr indent="-317500" lvl="1" marL="914400" marR="0" rtl="0" algn="l">
              <a:lnSpc>
                <a:spcPct val="115000"/>
              </a:lnSpc>
              <a:spcBef>
                <a:spcPts val="1600"/>
              </a:spcBef>
              <a:spcAft>
                <a:spcPts val="0"/>
              </a:spcAft>
              <a:buClr>
                <a:srgbClr val="000000"/>
              </a:buClr>
              <a:buSzPts val="1400"/>
              <a:buFont typeface="Garamond"/>
              <a:buChar char="○"/>
              <a:defRPr b="0" i="0" sz="1400" u="none" cap="none" strike="noStrike">
                <a:solidFill>
                  <a:srgbClr val="000000"/>
                </a:solidFill>
                <a:latin typeface="Garamond"/>
                <a:ea typeface="Garamond"/>
                <a:cs typeface="Garamond"/>
                <a:sym typeface="Garamond"/>
              </a:defRPr>
            </a:lvl2pPr>
            <a:lvl3pPr indent="-317500" lvl="2" marL="1371600" marR="0" rtl="0" algn="l">
              <a:lnSpc>
                <a:spcPct val="115000"/>
              </a:lnSpc>
              <a:spcBef>
                <a:spcPts val="1600"/>
              </a:spcBef>
              <a:spcAft>
                <a:spcPts val="0"/>
              </a:spcAft>
              <a:buClr>
                <a:srgbClr val="000000"/>
              </a:buClr>
              <a:buSzPts val="1400"/>
              <a:buFont typeface="Garamond"/>
              <a:buChar char="■"/>
              <a:defRPr b="0" i="0" sz="1400" u="none" cap="none" strike="noStrike">
                <a:solidFill>
                  <a:srgbClr val="000000"/>
                </a:solidFill>
                <a:latin typeface="Garamond"/>
                <a:ea typeface="Garamond"/>
                <a:cs typeface="Garamond"/>
                <a:sym typeface="Garamond"/>
              </a:defRPr>
            </a:lvl3pPr>
            <a:lvl4pPr indent="-317500" lvl="3" marL="1828800" marR="0" rtl="0" algn="l">
              <a:lnSpc>
                <a:spcPct val="115000"/>
              </a:lnSpc>
              <a:spcBef>
                <a:spcPts val="1600"/>
              </a:spcBef>
              <a:spcAft>
                <a:spcPts val="0"/>
              </a:spcAft>
              <a:buClr>
                <a:srgbClr val="000000"/>
              </a:buClr>
              <a:buSzPts val="1400"/>
              <a:buFont typeface="Garamond"/>
              <a:buChar char="●"/>
              <a:defRPr b="0" i="0" sz="1400" u="none" cap="none" strike="noStrike">
                <a:solidFill>
                  <a:srgbClr val="000000"/>
                </a:solidFill>
                <a:latin typeface="Garamond"/>
                <a:ea typeface="Garamond"/>
                <a:cs typeface="Garamond"/>
                <a:sym typeface="Garamond"/>
              </a:defRPr>
            </a:lvl4pPr>
            <a:lvl5pPr indent="-317500" lvl="4" marL="2286000" marR="0" rtl="0" algn="l">
              <a:lnSpc>
                <a:spcPct val="115000"/>
              </a:lnSpc>
              <a:spcBef>
                <a:spcPts val="1600"/>
              </a:spcBef>
              <a:spcAft>
                <a:spcPts val="0"/>
              </a:spcAft>
              <a:buClr>
                <a:srgbClr val="000000"/>
              </a:buClr>
              <a:buSzPts val="1400"/>
              <a:buFont typeface="Garamond"/>
              <a:buChar char="○"/>
              <a:defRPr b="0" i="0" sz="1400" u="none" cap="none" strike="noStrike">
                <a:solidFill>
                  <a:srgbClr val="000000"/>
                </a:solidFill>
                <a:latin typeface="Garamond"/>
                <a:ea typeface="Garamond"/>
                <a:cs typeface="Garamond"/>
                <a:sym typeface="Garamond"/>
              </a:defRPr>
            </a:lvl5pPr>
            <a:lvl6pPr indent="-317500" lvl="5" marL="2743200" marR="0" rtl="0" algn="l">
              <a:lnSpc>
                <a:spcPct val="115000"/>
              </a:lnSpc>
              <a:spcBef>
                <a:spcPts val="1600"/>
              </a:spcBef>
              <a:spcAft>
                <a:spcPts val="0"/>
              </a:spcAft>
              <a:buClr>
                <a:srgbClr val="000000"/>
              </a:buClr>
              <a:buSzPts val="1400"/>
              <a:buFont typeface="Garamond"/>
              <a:buChar char="■"/>
              <a:defRPr b="0" i="0" sz="1400" u="none" cap="none" strike="noStrike">
                <a:solidFill>
                  <a:srgbClr val="000000"/>
                </a:solidFill>
                <a:latin typeface="Garamond"/>
                <a:ea typeface="Garamond"/>
                <a:cs typeface="Garamond"/>
                <a:sym typeface="Garamond"/>
              </a:defRPr>
            </a:lvl6pPr>
            <a:lvl7pPr indent="-317500" lvl="6" marL="3200400" marR="0" rtl="0" algn="l">
              <a:lnSpc>
                <a:spcPct val="115000"/>
              </a:lnSpc>
              <a:spcBef>
                <a:spcPts val="1600"/>
              </a:spcBef>
              <a:spcAft>
                <a:spcPts val="0"/>
              </a:spcAft>
              <a:buClr>
                <a:srgbClr val="000000"/>
              </a:buClr>
              <a:buSzPts val="1400"/>
              <a:buFont typeface="Garamond"/>
              <a:buChar char="●"/>
              <a:defRPr b="0" i="0" sz="1400" u="none" cap="none" strike="noStrike">
                <a:solidFill>
                  <a:srgbClr val="000000"/>
                </a:solidFill>
                <a:latin typeface="Garamond"/>
                <a:ea typeface="Garamond"/>
                <a:cs typeface="Garamond"/>
                <a:sym typeface="Garamond"/>
              </a:defRPr>
            </a:lvl7pPr>
            <a:lvl8pPr indent="-317500" lvl="7" marL="3657600" marR="0" rtl="0" algn="l">
              <a:lnSpc>
                <a:spcPct val="115000"/>
              </a:lnSpc>
              <a:spcBef>
                <a:spcPts val="1600"/>
              </a:spcBef>
              <a:spcAft>
                <a:spcPts val="0"/>
              </a:spcAft>
              <a:buClr>
                <a:srgbClr val="000000"/>
              </a:buClr>
              <a:buSzPts val="1400"/>
              <a:buFont typeface="Garamond"/>
              <a:buChar char="○"/>
              <a:defRPr b="0" i="0" sz="1400" u="none" cap="none" strike="noStrike">
                <a:solidFill>
                  <a:srgbClr val="000000"/>
                </a:solidFill>
                <a:latin typeface="Garamond"/>
                <a:ea typeface="Garamond"/>
                <a:cs typeface="Garamond"/>
                <a:sym typeface="Garamond"/>
              </a:defRPr>
            </a:lvl8pPr>
            <a:lvl9pPr indent="-317500" lvl="8" marL="4114800" marR="0" rtl="0" algn="l">
              <a:lnSpc>
                <a:spcPct val="115000"/>
              </a:lnSpc>
              <a:spcBef>
                <a:spcPts val="1600"/>
              </a:spcBef>
              <a:spcAft>
                <a:spcPts val="1600"/>
              </a:spcAft>
              <a:buClr>
                <a:srgbClr val="000000"/>
              </a:buClr>
              <a:buSzPts val="1400"/>
              <a:buFont typeface="Garamond"/>
              <a:buChar char="■"/>
              <a:defRPr b="0" i="0" sz="1400" u="none" cap="none" strike="noStrike">
                <a:solidFill>
                  <a:srgbClr val="000000"/>
                </a:solidFill>
                <a:latin typeface="Garamond"/>
                <a:ea typeface="Garamond"/>
                <a:cs typeface="Garamond"/>
                <a:sym typeface="Garamond"/>
              </a:defRPr>
            </a:lvl9pPr>
          </a:lstStyle>
          <a:p/>
        </p:txBody>
      </p:sp>
      <p:grpSp>
        <p:nvGrpSpPr>
          <p:cNvPr id="89" name="Google Shape;89;p23"/>
          <p:cNvGrpSpPr/>
          <p:nvPr/>
        </p:nvGrpSpPr>
        <p:grpSpPr>
          <a:xfrm>
            <a:off x="0" y="0"/>
            <a:ext cx="381000" cy="1371600"/>
            <a:chOff x="0" y="0"/>
            <a:chExt cx="381000" cy="1371600"/>
          </a:xfrm>
        </p:grpSpPr>
        <p:sp>
          <p:nvSpPr>
            <p:cNvPr id="90" name="Google Shape;90;p23"/>
            <p:cNvSpPr/>
            <p:nvPr/>
          </p:nvSpPr>
          <p:spPr>
            <a:xfrm>
              <a:off x="0" y="0"/>
              <a:ext cx="381000" cy="685800"/>
            </a:xfrm>
            <a:prstGeom prst="rect">
              <a:avLst/>
            </a:prstGeom>
            <a:solidFill>
              <a:srgbClr val="25AA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1" name="Google Shape;91;p23"/>
            <p:cNvSpPr/>
            <p:nvPr/>
          </p:nvSpPr>
          <p:spPr>
            <a:xfrm>
              <a:off x="0" y="685800"/>
              <a:ext cx="381000" cy="685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92" name="Google Shape;92;p23"/>
          <p:cNvSpPr txBox="1"/>
          <p:nvPr/>
        </p:nvSpPr>
        <p:spPr>
          <a:xfrm>
            <a:off x="29191" y="4885584"/>
            <a:ext cx="4596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Copyright © 2021 Algoritmo Lab Pvt Ltd. All rights reserved.</a:t>
            </a:r>
            <a:endParaRPr sz="900"/>
          </a:p>
        </p:txBody>
      </p:sp>
      <p:pic>
        <p:nvPicPr>
          <p:cNvPr id="93" name="Google Shape;93;p23"/>
          <p:cNvPicPr preferRelativeResize="0"/>
          <p:nvPr/>
        </p:nvPicPr>
        <p:blipFill>
          <a:blip r:embed="rId1">
            <a:alphaModFix/>
          </a:blip>
          <a:stretch>
            <a:fillRect/>
          </a:stretch>
        </p:blipFill>
        <p:spPr>
          <a:xfrm>
            <a:off x="8161925" y="158850"/>
            <a:ext cx="847675" cy="8476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8.png"/><Relationship Id="rId8"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6.png"/></Relationships>
</file>

<file path=ppt/slides/_rels/slide18.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14.png"/><Relationship Id="rId13" Type="http://schemas.openxmlformats.org/officeDocument/2006/relationships/image" Target="../media/image7.png"/><Relationship Id="rId12" Type="http://schemas.openxmlformats.org/officeDocument/2006/relationships/image" Target="../media/image15.png"/><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2.png"/><Relationship Id="rId15" Type="http://schemas.openxmlformats.org/officeDocument/2006/relationships/image" Target="../media/image10.png"/><Relationship Id="rId1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7.png"/><Relationship Id="rId7"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5.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0.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 Id="rId3"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32"/>
          <p:cNvSpPr txBox="1"/>
          <p:nvPr/>
        </p:nvSpPr>
        <p:spPr>
          <a:xfrm>
            <a:off x="812125" y="2210100"/>
            <a:ext cx="77772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500">
                <a:latin typeface="Avenir"/>
                <a:ea typeface="Avenir"/>
                <a:cs typeface="Avenir"/>
                <a:sym typeface="Avenir"/>
              </a:rPr>
              <a:t>Apache Kafka</a:t>
            </a:r>
            <a:endParaRPr sz="3500">
              <a:latin typeface="Avenir"/>
              <a:ea typeface="Avenir"/>
              <a:cs typeface="Avenir"/>
              <a:sym typeface="Avenir"/>
            </a:endParaRPr>
          </a:p>
        </p:txBody>
      </p:sp>
      <p:sp>
        <p:nvSpPr>
          <p:cNvPr id="129" name="Google Shape;129;p32"/>
          <p:cNvSpPr/>
          <p:nvPr/>
        </p:nvSpPr>
        <p:spPr>
          <a:xfrm>
            <a:off x="912400" y="2877554"/>
            <a:ext cx="1423800" cy="85800"/>
          </a:xfrm>
          <a:prstGeom prst="rect">
            <a:avLst/>
          </a:prstGeom>
          <a:solidFill>
            <a:srgbClr val="25AA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2"/>
          <p:cNvSpPr/>
          <p:nvPr/>
        </p:nvSpPr>
        <p:spPr>
          <a:xfrm>
            <a:off x="2336200" y="2877550"/>
            <a:ext cx="5889300" cy="85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1"/>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Intro to Kafka</a:t>
            </a:r>
            <a:endParaRPr i="0" sz="2600" u="none" cap="none" strike="noStrike">
              <a:solidFill>
                <a:srgbClr val="434343"/>
              </a:solidFill>
              <a:latin typeface="Avenir"/>
              <a:ea typeface="Avenir"/>
              <a:cs typeface="Avenir"/>
              <a:sym typeface="Avenir"/>
            </a:endParaRPr>
          </a:p>
        </p:txBody>
      </p:sp>
      <p:sp>
        <p:nvSpPr>
          <p:cNvPr id="223" name="Google Shape;223;p41"/>
          <p:cNvSpPr txBox="1"/>
          <p:nvPr/>
        </p:nvSpPr>
        <p:spPr>
          <a:xfrm>
            <a:off x="360375" y="1392225"/>
            <a:ext cx="8417100" cy="32661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Font typeface="Avenir"/>
              <a:buChar char="●"/>
            </a:pPr>
            <a:r>
              <a:rPr lang="en-GB" sz="1800">
                <a:solidFill>
                  <a:schemeClr val="dk1"/>
                </a:solidFill>
                <a:highlight>
                  <a:srgbClr val="FFFFFF"/>
                </a:highlight>
                <a:latin typeface="Avenir"/>
                <a:ea typeface="Avenir"/>
                <a:cs typeface="Avenir"/>
                <a:sym typeface="Avenir"/>
              </a:rPr>
              <a:t>Kafka is a distributed streaming platform that is used to publish and subscribe to streams of records</a:t>
            </a:r>
            <a:endParaRPr sz="1800">
              <a:solidFill>
                <a:schemeClr val="dk1"/>
              </a:solidFill>
              <a:highlight>
                <a:srgbClr val="FFFFFF"/>
              </a:highlight>
              <a:latin typeface="Avenir"/>
              <a:ea typeface="Avenir"/>
              <a:cs typeface="Avenir"/>
              <a:sym typeface="Avenir"/>
            </a:endParaRPr>
          </a:p>
          <a:p>
            <a:pPr indent="0" lvl="0" marL="457200" rtl="0" algn="l">
              <a:spcBef>
                <a:spcPts val="0"/>
              </a:spcBef>
              <a:spcAft>
                <a:spcPts val="0"/>
              </a:spcAft>
              <a:buNone/>
            </a:pPr>
            <a:r>
              <a:t/>
            </a:r>
            <a:endParaRPr sz="1800">
              <a:solidFill>
                <a:schemeClr val="dk1"/>
              </a:solidFill>
              <a:highlight>
                <a:srgbClr val="FFFFFF"/>
              </a:highlight>
              <a:latin typeface="Avenir"/>
              <a:ea typeface="Avenir"/>
              <a:cs typeface="Avenir"/>
              <a:sym typeface="Avenir"/>
            </a:endParaRPr>
          </a:p>
          <a:p>
            <a:pPr indent="0" lvl="0" marL="457200" rtl="0" algn="l">
              <a:spcBef>
                <a:spcPts val="0"/>
              </a:spcBef>
              <a:spcAft>
                <a:spcPts val="0"/>
              </a:spcAft>
              <a:buNone/>
            </a:pPr>
            <a:r>
              <a:t/>
            </a:r>
            <a:endParaRPr sz="1800">
              <a:solidFill>
                <a:schemeClr val="dk1"/>
              </a:solidFill>
              <a:highlight>
                <a:srgbClr val="FFFFFF"/>
              </a:highlight>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GB" sz="1800">
                <a:solidFill>
                  <a:schemeClr val="dk1"/>
                </a:solidFill>
                <a:highlight>
                  <a:srgbClr val="FFFFFF"/>
                </a:highlight>
                <a:latin typeface="Avenir"/>
                <a:ea typeface="Avenir"/>
                <a:cs typeface="Avenir"/>
                <a:sym typeface="Avenir"/>
              </a:rPr>
              <a:t>Kafka is used: </a:t>
            </a:r>
            <a:endParaRPr sz="1800">
              <a:solidFill>
                <a:schemeClr val="dk1"/>
              </a:solidFill>
              <a:highlight>
                <a:srgbClr val="FFFFFF"/>
              </a:highlight>
              <a:latin typeface="Avenir"/>
              <a:ea typeface="Avenir"/>
              <a:cs typeface="Avenir"/>
              <a:sym typeface="Avenir"/>
            </a:endParaRPr>
          </a:p>
          <a:p>
            <a:pPr indent="-342900" lvl="1" marL="914400" rtl="0" algn="l">
              <a:spcBef>
                <a:spcPts val="0"/>
              </a:spcBef>
              <a:spcAft>
                <a:spcPts val="0"/>
              </a:spcAft>
              <a:buClr>
                <a:schemeClr val="dk1"/>
              </a:buClr>
              <a:buSzPts val="1800"/>
              <a:buFont typeface="Avenir"/>
              <a:buChar char="○"/>
            </a:pPr>
            <a:r>
              <a:rPr lang="en-GB" sz="1800">
                <a:solidFill>
                  <a:schemeClr val="dk1"/>
                </a:solidFill>
                <a:highlight>
                  <a:srgbClr val="FFFFFF"/>
                </a:highlight>
                <a:latin typeface="Avenir"/>
                <a:ea typeface="Avenir"/>
                <a:cs typeface="Avenir"/>
                <a:sym typeface="Avenir"/>
              </a:rPr>
              <a:t>to collect big data (real-time streams of data)</a:t>
            </a:r>
            <a:endParaRPr sz="1800">
              <a:solidFill>
                <a:schemeClr val="dk1"/>
              </a:solidFill>
              <a:highlight>
                <a:srgbClr val="FFFFFF"/>
              </a:highlight>
              <a:latin typeface="Avenir"/>
              <a:ea typeface="Avenir"/>
              <a:cs typeface="Avenir"/>
              <a:sym typeface="Avenir"/>
            </a:endParaRPr>
          </a:p>
          <a:p>
            <a:pPr indent="-342900" lvl="1" marL="914400" rtl="0" algn="l">
              <a:spcBef>
                <a:spcPts val="0"/>
              </a:spcBef>
              <a:spcAft>
                <a:spcPts val="0"/>
              </a:spcAft>
              <a:buClr>
                <a:schemeClr val="dk1"/>
              </a:buClr>
              <a:buSzPts val="1800"/>
              <a:buFont typeface="Avenir"/>
              <a:buChar char="○"/>
            </a:pPr>
            <a:r>
              <a:rPr lang="en-GB" sz="1800">
                <a:solidFill>
                  <a:schemeClr val="dk1"/>
                </a:solidFill>
                <a:highlight>
                  <a:srgbClr val="FFFFFF"/>
                </a:highlight>
                <a:latin typeface="Avenir"/>
                <a:ea typeface="Avenir"/>
                <a:cs typeface="Avenir"/>
                <a:sym typeface="Avenir"/>
              </a:rPr>
              <a:t>to do real time analysis or</a:t>
            </a:r>
            <a:endParaRPr sz="1800">
              <a:solidFill>
                <a:schemeClr val="dk1"/>
              </a:solidFill>
              <a:highlight>
                <a:srgbClr val="FFFFFF"/>
              </a:highlight>
              <a:latin typeface="Avenir"/>
              <a:ea typeface="Avenir"/>
              <a:cs typeface="Avenir"/>
              <a:sym typeface="Avenir"/>
            </a:endParaRPr>
          </a:p>
          <a:p>
            <a:pPr indent="-342900" lvl="1" marL="914400" rtl="0" algn="l">
              <a:spcBef>
                <a:spcPts val="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both</a:t>
            </a:r>
            <a:endParaRPr sz="1800">
              <a:solidFill>
                <a:schemeClr val="dk1"/>
              </a:solidFill>
              <a:latin typeface="Avenir"/>
              <a:ea typeface="Avenir"/>
              <a:cs typeface="Avenir"/>
              <a:sym typeface="Avenir"/>
            </a:endParaRPr>
          </a:p>
          <a:p>
            <a:pPr indent="0" lvl="0" marL="0" rtl="0" algn="l">
              <a:spcBef>
                <a:spcPts val="0"/>
              </a:spcBef>
              <a:spcAft>
                <a:spcPts val="0"/>
              </a:spcAft>
              <a:buNone/>
            </a:pPr>
            <a:r>
              <a:t/>
            </a:r>
            <a:endParaRPr sz="1800">
              <a:solidFill>
                <a:schemeClr val="dk1"/>
              </a:solidFill>
              <a:latin typeface="Avenir"/>
              <a:ea typeface="Avenir"/>
              <a:cs typeface="Avenir"/>
              <a:sym typeface="Avenir"/>
            </a:endParaRPr>
          </a:p>
          <a:p>
            <a:pPr indent="0" lvl="0" marL="0" rtl="0" algn="l">
              <a:spcBef>
                <a:spcPts val="0"/>
              </a:spcBef>
              <a:spcAft>
                <a:spcPts val="0"/>
              </a:spcAft>
              <a:buNone/>
            </a:pPr>
            <a:r>
              <a:t/>
            </a:r>
            <a:endParaRPr sz="1800">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GB" sz="1800">
                <a:solidFill>
                  <a:schemeClr val="dk1"/>
                </a:solidFill>
                <a:highlight>
                  <a:srgbClr val="FFFFFF"/>
                </a:highlight>
                <a:latin typeface="Avenir"/>
                <a:ea typeface="Avenir"/>
                <a:cs typeface="Avenir"/>
                <a:sym typeface="Avenir"/>
              </a:rPr>
              <a:t>It can work with Flume, Spark Streaming, Storm, HBase, Flink for real-time ingesting, analysis and processing of streaming data</a:t>
            </a:r>
            <a:endParaRPr sz="1800">
              <a:solidFill>
                <a:schemeClr val="dk1"/>
              </a:solidFill>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2"/>
          <p:cNvSpPr txBox="1"/>
          <p:nvPr/>
        </p:nvSpPr>
        <p:spPr>
          <a:xfrm>
            <a:off x="644700" y="2155600"/>
            <a:ext cx="7854600" cy="8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i="1" lang="en-GB" sz="2000">
                <a:solidFill>
                  <a:srgbClr val="202124"/>
                </a:solidFill>
                <a:highlight>
                  <a:srgbClr val="FFFFFF"/>
                </a:highlight>
                <a:latin typeface="Avenir"/>
                <a:ea typeface="Avenir"/>
                <a:cs typeface="Avenir"/>
                <a:sym typeface="Avenir"/>
              </a:rPr>
              <a:t>Kafka is publish-subscribe messaging system and a robust queue that can handle a high volume of data and enables you to pass messages from one end-point to another</a:t>
            </a:r>
            <a:endParaRPr b="1" i="1" sz="2000">
              <a:latin typeface="Avenir"/>
              <a:ea typeface="Avenir"/>
              <a:cs typeface="Avenir"/>
              <a:sym typeface="Avenir"/>
            </a:endParaRPr>
          </a:p>
        </p:txBody>
      </p:sp>
      <p:pic>
        <p:nvPicPr>
          <p:cNvPr id="229" name="Google Shape;229;p42"/>
          <p:cNvPicPr preferRelativeResize="0"/>
          <p:nvPr/>
        </p:nvPicPr>
        <p:blipFill>
          <a:blip r:embed="rId3">
            <a:alphaModFix/>
          </a:blip>
          <a:stretch>
            <a:fillRect/>
          </a:stretch>
        </p:blipFill>
        <p:spPr>
          <a:xfrm>
            <a:off x="418300" y="392400"/>
            <a:ext cx="833369" cy="777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3"/>
          <p:cNvSpPr txBox="1"/>
          <p:nvPr>
            <p:ph type="ctrTitle"/>
          </p:nvPr>
        </p:nvSpPr>
        <p:spPr>
          <a:xfrm>
            <a:off x="360000" y="2328000"/>
            <a:ext cx="8555100" cy="793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000"/>
              <a:buNone/>
            </a:pPr>
            <a:r>
              <a:rPr lang="en-GB" sz="4000">
                <a:solidFill>
                  <a:srgbClr val="000000"/>
                </a:solidFill>
                <a:latin typeface="Avenir"/>
                <a:ea typeface="Avenir"/>
                <a:cs typeface="Avenir"/>
                <a:sym typeface="Avenir"/>
              </a:rPr>
              <a:t>How Kafka Works?</a:t>
            </a:r>
            <a:endParaRPr sz="4000">
              <a:solidFill>
                <a:srgbClr val="000000"/>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4"/>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How Kafka Works</a:t>
            </a:r>
            <a:endParaRPr i="0" sz="2600" u="none" cap="none" strike="noStrike">
              <a:solidFill>
                <a:srgbClr val="434343"/>
              </a:solidFill>
              <a:latin typeface="Avenir"/>
              <a:ea typeface="Avenir"/>
              <a:cs typeface="Avenir"/>
              <a:sym typeface="Avenir"/>
            </a:endParaRPr>
          </a:p>
        </p:txBody>
      </p:sp>
      <p:sp>
        <p:nvSpPr>
          <p:cNvPr id="240" name="Google Shape;240;p44"/>
          <p:cNvSpPr txBox="1"/>
          <p:nvPr/>
        </p:nvSpPr>
        <p:spPr>
          <a:xfrm>
            <a:off x="430275" y="974175"/>
            <a:ext cx="8096700" cy="7389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Imagine you were to design a system that listens to various football game updates from various sources</a:t>
            </a:r>
            <a:endParaRPr sz="1800">
              <a:solidFill>
                <a:schemeClr val="dk1"/>
              </a:solidFill>
              <a:latin typeface="Avenir"/>
              <a:ea typeface="Avenir"/>
              <a:cs typeface="Avenir"/>
              <a:sym typeface="Avenir"/>
            </a:endParaRPr>
          </a:p>
        </p:txBody>
      </p:sp>
      <p:pic>
        <p:nvPicPr>
          <p:cNvPr id="241" name="Google Shape;241;p44"/>
          <p:cNvPicPr preferRelativeResize="0"/>
          <p:nvPr/>
        </p:nvPicPr>
        <p:blipFill rotWithShape="1">
          <a:blip r:embed="rId3">
            <a:alphaModFix/>
          </a:blip>
          <a:srcRect b="0" l="0" r="0" t="0"/>
          <a:stretch/>
        </p:blipFill>
        <p:spPr>
          <a:xfrm flipH="1" rot="10800000">
            <a:off x="948525" y="1955725"/>
            <a:ext cx="1635850" cy="9235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5"/>
          <p:cNvSpPr txBox="1"/>
          <p:nvPr/>
        </p:nvSpPr>
        <p:spPr>
          <a:xfrm>
            <a:off x="430275" y="974175"/>
            <a:ext cx="8713800" cy="7389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Such updates might include game scores, countries, players, commentaries and timing information (half time, full-time etc.)</a:t>
            </a:r>
            <a:endParaRPr sz="1800">
              <a:solidFill>
                <a:schemeClr val="dk1"/>
              </a:solidFill>
              <a:latin typeface="Avenir"/>
              <a:ea typeface="Avenir"/>
              <a:cs typeface="Avenir"/>
              <a:sym typeface="Avenir"/>
            </a:endParaRPr>
          </a:p>
        </p:txBody>
      </p:sp>
      <p:sp>
        <p:nvSpPr>
          <p:cNvPr id="247" name="Google Shape;247;p45"/>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How Kafka Works</a:t>
            </a:r>
            <a:endParaRPr i="0" sz="2600" u="none" cap="none" strike="noStrike">
              <a:solidFill>
                <a:srgbClr val="434343"/>
              </a:solidFill>
              <a:latin typeface="Avenir"/>
              <a:ea typeface="Avenir"/>
              <a:cs typeface="Avenir"/>
              <a:sym typeface="Avenir"/>
            </a:endParaRPr>
          </a:p>
        </p:txBody>
      </p:sp>
      <p:pic>
        <p:nvPicPr>
          <p:cNvPr id="248" name="Google Shape;248;p45"/>
          <p:cNvPicPr preferRelativeResize="0"/>
          <p:nvPr/>
        </p:nvPicPr>
        <p:blipFill rotWithShape="1">
          <a:blip r:embed="rId3">
            <a:alphaModFix/>
          </a:blip>
          <a:srcRect b="0" l="0" r="0" t="0"/>
          <a:stretch/>
        </p:blipFill>
        <p:spPr>
          <a:xfrm flipH="1" rot="10800000">
            <a:off x="948525" y="2184325"/>
            <a:ext cx="1635850" cy="923558"/>
          </a:xfrm>
          <a:prstGeom prst="rect">
            <a:avLst/>
          </a:prstGeom>
          <a:noFill/>
          <a:ln>
            <a:noFill/>
          </a:ln>
        </p:spPr>
      </p:pic>
      <p:pic>
        <p:nvPicPr>
          <p:cNvPr id="249" name="Google Shape;249;p45"/>
          <p:cNvPicPr preferRelativeResize="0"/>
          <p:nvPr/>
        </p:nvPicPr>
        <p:blipFill rotWithShape="1">
          <a:blip r:embed="rId4">
            <a:alphaModFix/>
          </a:blip>
          <a:srcRect b="0" l="0" r="0" t="0"/>
          <a:stretch/>
        </p:blipFill>
        <p:spPr>
          <a:xfrm>
            <a:off x="1125869" y="3336119"/>
            <a:ext cx="1250029" cy="328166"/>
          </a:xfrm>
          <a:prstGeom prst="rect">
            <a:avLst/>
          </a:prstGeom>
          <a:noFill/>
          <a:ln>
            <a:noFill/>
          </a:ln>
        </p:spPr>
      </p:pic>
      <p:pic>
        <p:nvPicPr>
          <p:cNvPr id="250" name="Google Shape;250;p45"/>
          <p:cNvPicPr preferRelativeResize="0"/>
          <p:nvPr/>
        </p:nvPicPr>
        <p:blipFill rotWithShape="1">
          <a:blip r:embed="rId5">
            <a:alphaModFix/>
          </a:blip>
          <a:srcRect b="0" l="0" r="0" t="0"/>
          <a:stretch/>
        </p:blipFill>
        <p:spPr>
          <a:xfrm>
            <a:off x="1135191" y="3817405"/>
            <a:ext cx="1259350" cy="368316"/>
          </a:xfrm>
          <a:prstGeom prst="rect">
            <a:avLst/>
          </a:prstGeom>
          <a:noFill/>
          <a:ln>
            <a:noFill/>
          </a:ln>
        </p:spPr>
      </p:pic>
      <p:pic>
        <p:nvPicPr>
          <p:cNvPr id="251" name="Google Shape;251;p45"/>
          <p:cNvPicPr preferRelativeResize="0"/>
          <p:nvPr/>
        </p:nvPicPr>
        <p:blipFill rotWithShape="1">
          <a:blip r:embed="rId6">
            <a:alphaModFix/>
          </a:blip>
          <a:srcRect b="0" l="0" r="0" t="0"/>
          <a:stretch/>
        </p:blipFill>
        <p:spPr>
          <a:xfrm>
            <a:off x="1125869" y="4338840"/>
            <a:ext cx="1250030" cy="40768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6"/>
          <p:cNvSpPr txBox="1"/>
          <p:nvPr/>
        </p:nvSpPr>
        <p:spPr>
          <a:xfrm>
            <a:off x="430275" y="974175"/>
            <a:ext cx="8713800" cy="7389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It then displays the game status on various channels like mobile application, web browsers, etc</a:t>
            </a:r>
            <a:endParaRPr sz="1800">
              <a:solidFill>
                <a:schemeClr val="dk1"/>
              </a:solidFill>
              <a:latin typeface="Avenir"/>
              <a:ea typeface="Avenir"/>
              <a:cs typeface="Avenir"/>
              <a:sym typeface="Avenir"/>
            </a:endParaRPr>
          </a:p>
        </p:txBody>
      </p:sp>
      <p:sp>
        <p:nvSpPr>
          <p:cNvPr id="257" name="Google Shape;257;p46"/>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How Kafka Works</a:t>
            </a:r>
            <a:endParaRPr i="0" sz="2600" u="none" cap="none" strike="noStrike">
              <a:solidFill>
                <a:srgbClr val="434343"/>
              </a:solidFill>
              <a:latin typeface="Avenir"/>
              <a:ea typeface="Avenir"/>
              <a:cs typeface="Avenir"/>
              <a:sym typeface="Avenir"/>
            </a:endParaRPr>
          </a:p>
        </p:txBody>
      </p:sp>
      <p:pic>
        <p:nvPicPr>
          <p:cNvPr id="258" name="Google Shape;258;p46"/>
          <p:cNvPicPr preferRelativeResize="0"/>
          <p:nvPr/>
        </p:nvPicPr>
        <p:blipFill rotWithShape="1">
          <a:blip r:embed="rId3">
            <a:alphaModFix/>
          </a:blip>
          <a:srcRect b="0" l="0" r="0" t="0"/>
          <a:stretch/>
        </p:blipFill>
        <p:spPr>
          <a:xfrm>
            <a:off x="6837715" y="2176549"/>
            <a:ext cx="631364" cy="1187490"/>
          </a:xfrm>
          <a:prstGeom prst="rect">
            <a:avLst/>
          </a:prstGeom>
          <a:noFill/>
          <a:ln>
            <a:noFill/>
          </a:ln>
        </p:spPr>
      </p:pic>
      <p:pic>
        <p:nvPicPr>
          <p:cNvPr descr="Untitled Document" id="259" name="Google Shape;259;p46"/>
          <p:cNvPicPr preferRelativeResize="0"/>
          <p:nvPr/>
        </p:nvPicPr>
        <p:blipFill rotWithShape="1">
          <a:blip r:embed="rId4">
            <a:alphaModFix/>
          </a:blip>
          <a:srcRect b="0" l="0" r="0" t="0"/>
          <a:stretch/>
        </p:blipFill>
        <p:spPr>
          <a:xfrm>
            <a:off x="6523725" y="3784216"/>
            <a:ext cx="1259350" cy="1027234"/>
          </a:xfrm>
          <a:prstGeom prst="rect">
            <a:avLst/>
          </a:prstGeom>
          <a:noFill/>
          <a:ln>
            <a:noFill/>
          </a:ln>
        </p:spPr>
      </p:pic>
      <p:pic>
        <p:nvPicPr>
          <p:cNvPr id="260" name="Google Shape;260;p46"/>
          <p:cNvPicPr preferRelativeResize="0"/>
          <p:nvPr/>
        </p:nvPicPr>
        <p:blipFill rotWithShape="1">
          <a:blip r:embed="rId5">
            <a:alphaModFix/>
          </a:blip>
          <a:srcRect b="0" l="0" r="0" t="0"/>
          <a:stretch/>
        </p:blipFill>
        <p:spPr>
          <a:xfrm flipH="1" rot="10800000">
            <a:off x="948525" y="2184325"/>
            <a:ext cx="1635850" cy="923558"/>
          </a:xfrm>
          <a:prstGeom prst="rect">
            <a:avLst/>
          </a:prstGeom>
          <a:noFill/>
          <a:ln>
            <a:noFill/>
          </a:ln>
        </p:spPr>
      </p:pic>
      <p:pic>
        <p:nvPicPr>
          <p:cNvPr id="261" name="Google Shape;261;p46"/>
          <p:cNvPicPr preferRelativeResize="0"/>
          <p:nvPr/>
        </p:nvPicPr>
        <p:blipFill rotWithShape="1">
          <a:blip r:embed="rId6">
            <a:alphaModFix/>
          </a:blip>
          <a:srcRect b="0" l="0" r="0" t="0"/>
          <a:stretch/>
        </p:blipFill>
        <p:spPr>
          <a:xfrm>
            <a:off x="1125869" y="3336119"/>
            <a:ext cx="1250029" cy="328166"/>
          </a:xfrm>
          <a:prstGeom prst="rect">
            <a:avLst/>
          </a:prstGeom>
          <a:noFill/>
          <a:ln>
            <a:noFill/>
          </a:ln>
        </p:spPr>
      </p:pic>
      <p:pic>
        <p:nvPicPr>
          <p:cNvPr id="262" name="Google Shape;262;p46"/>
          <p:cNvPicPr preferRelativeResize="0"/>
          <p:nvPr/>
        </p:nvPicPr>
        <p:blipFill rotWithShape="1">
          <a:blip r:embed="rId7">
            <a:alphaModFix/>
          </a:blip>
          <a:srcRect b="0" l="0" r="0" t="0"/>
          <a:stretch/>
        </p:blipFill>
        <p:spPr>
          <a:xfrm>
            <a:off x="1135191" y="3817405"/>
            <a:ext cx="1259350" cy="368316"/>
          </a:xfrm>
          <a:prstGeom prst="rect">
            <a:avLst/>
          </a:prstGeom>
          <a:noFill/>
          <a:ln>
            <a:noFill/>
          </a:ln>
        </p:spPr>
      </p:pic>
      <p:pic>
        <p:nvPicPr>
          <p:cNvPr id="263" name="Google Shape;263;p46"/>
          <p:cNvPicPr preferRelativeResize="0"/>
          <p:nvPr/>
        </p:nvPicPr>
        <p:blipFill rotWithShape="1">
          <a:blip r:embed="rId8">
            <a:alphaModFix/>
          </a:blip>
          <a:srcRect b="0" l="0" r="0" t="0"/>
          <a:stretch/>
        </p:blipFill>
        <p:spPr>
          <a:xfrm>
            <a:off x="1125869" y="4338840"/>
            <a:ext cx="1250030" cy="4076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7"/>
          <p:cNvSpPr txBox="1"/>
          <p:nvPr/>
        </p:nvSpPr>
        <p:spPr>
          <a:xfrm>
            <a:off x="430275" y="974175"/>
            <a:ext cx="8713800" cy="10158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In our architecture, we have a process that reads these updates and writes them in a queue, we call these process as producers since it is producing these updates</a:t>
            </a:r>
            <a:endParaRPr sz="1800">
              <a:solidFill>
                <a:schemeClr val="dk1"/>
              </a:solidFill>
              <a:latin typeface="Avenir"/>
              <a:ea typeface="Avenir"/>
              <a:cs typeface="Avenir"/>
              <a:sym typeface="Avenir"/>
            </a:endParaRPr>
          </a:p>
        </p:txBody>
      </p:sp>
      <p:sp>
        <p:nvSpPr>
          <p:cNvPr id="269" name="Google Shape;269;p47"/>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How Kafka Works</a:t>
            </a:r>
            <a:endParaRPr i="0" sz="2600" u="none" cap="none" strike="noStrike">
              <a:solidFill>
                <a:srgbClr val="434343"/>
              </a:solidFill>
              <a:latin typeface="Avenir"/>
              <a:ea typeface="Avenir"/>
              <a:cs typeface="Avenir"/>
              <a:sym typeface="Avenir"/>
            </a:endParaRPr>
          </a:p>
        </p:txBody>
      </p:sp>
      <p:pic>
        <p:nvPicPr>
          <p:cNvPr id="270" name="Google Shape;270;p47"/>
          <p:cNvPicPr preferRelativeResize="0"/>
          <p:nvPr/>
        </p:nvPicPr>
        <p:blipFill rotWithShape="1">
          <a:blip r:embed="rId3">
            <a:alphaModFix/>
          </a:blip>
          <a:srcRect b="0" l="0" r="0" t="0"/>
          <a:stretch/>
        </p:blipFill>
        <p:spPr>
          <a:xfrm flipH="1" rot="10800000">
            <a:off x="948525" y="2184325"/>
            <a:ext cx="1635850" cy="923558"/>
          </a:xfrm>
          <a:prstGeom prst="rect">
            <a:avLst/>
          </a:prstGeom>
          <a:noFill/>
          <a:ln>
            <a:noFill/>
          </a:ln>
        </p:spPr>
      </p:pic>
      <p:pic>
        <p:nvPicPr>
          <p:cNvPr id="271" name="Google Shape;271;p47"/>
          <p:cNvPicPr preferRelativeResize="0"/>
          <p:nvPr/>
        </p:nvPicPr>
        <p:blipFill rotWithShape="1">
          <a:blip r:embed="rId4">
            <a:alphaModFix/>
          </a:blip>
          <a:srcRect b="0" l="0" r="0" t="0"/>
          <a:stretch/>
        </p:blipFill>
        <p:spPr>
          <a:xfrm>
            <a:off x="1125869" y="3336119"/>
            <a:ext cx="1250029" cy="328166"/>
          </a:xfrm>
          <a:prstGeom prst="rect">
            <a:avLst/>
          </a:prstGeom>
          <a:noFill/>
          <a:ln>
            <a:noFill/>
          </a:ln>
        </p:spPr>
      </p:pic>
      <p:pic>
        <p:nvPicPr>
          <p:cNvPr id="272" name="Google Shape;272;p47"/>
          <p:cNvPicPr preferRelativeResize="0"/>
          <p:nvPr/>
        </p:nvPicPr>
        <p:blipFill rotWithShape="1">
          <a:blip r:embed="rId5">
            <a:alphaModFix/>
          </a:blip>
          <a:srcRect b="0" l="0" r="0" t="0"/>
          <a:stretch/>
        </p:blipFill>
        <p:spPr>
          <a:xfrm>
            <a:off x="1135191" y="3817405"/>
            <a:ext cx="1259350" cy="368316"/>
          </a:xfrm>
          <a:prstGeom prst="rect">
            <a:avLst/>
          </a:prstGeom>
          <a:noFill/>
          <a:ln>
            <a:noFill/>
          </a:ln>
        </p:spPr>
      </p:pic>
      <p:pic>
        <p:nvPicPr>
          <p:cNvPr id="273" name="Google Shape;273;p47"/>
          <p:cNvPicPr preferRelativeResize="0"/>
          <p:nvPr/>
        </p:nvPicPr>
        <p:blipFill rotWithShape="1">
          <a:blip r:embed="rId6">
            <a:alphaModFix/>
          </a:blip>
          <a:srcRect b="0" l="0" r="0" t="0"/>
          <a:stretch/>
        </p:blipFill>
        <p:spPr>
          <a:xfrm>
            <a:off x="1125869" y="4338840"/>
            <a:ext cx="1250030" cy="407686"/>
          </a:xfrm>
          <a:prstGeom prst="rect">
            <a:avLst/>
          </a:prstGeom>
          <a:noFill/>
          <a:ln>
            <a:noFill/>
          </a:ln>
        </p:spPr>
      </p:pic>
      <p:sp>
        <p:nvSpPr>
          <p:cNvPr id="274" name="Google Shape;274;p47"/>
          <p:cNvSpPr/>
          <p:nvPr/>
        </p:nvSpPr>
        <p:spPr>
          <a:xfrm>
            <a:off x="2454288" y="3427475"/>
            <a:ext cx="295200" cy="1187400"/>
          </a:xfrm>
          <a:prstGeom prst="righ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75" name="Google Shape;275;p47"/>
          <p:cNvSpPr txBox="1"/>
          <p:nvPr/>
        </p:nvSpPr>
        <p:spPr>
          <a:xfrm>
            <a:off x="2749496" y="3237675"/>
            <a:ext cx="1096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1400" u="none" cap="none" strike="noStrike">
                <a:solidFill>
                  <a:schemeClr val="dk1"/>
                </a:solidFill>
                <a:latin typeface="Avenir"/>
                <a:ea typeface="Avenir"/>
                <a:cs typeface="Avenir"/>
                <a:sym typeface="Avenir"/>
              </a:rPr>
              <a:t>Producers</a:t>
            </a:r>
            <a:endParaRPr sz="1100">
              <a:latin typeface="Avenir"/>
              <a:ea typeface="Avenir"/>
              <a:cs typeface="Avenir"/>
              <a:sym typeface="Avenir"/>
            </a:endParaRPr>
          </a:p>
        </p:txBody>
      </p:sp>
      <p:sp>
        <p:nvSpPr>
          <p:cNvPr id="276" name="Google Shape;276;p47"/>
          <p:cNvSpPr/>
          <p:nvPr/>
        </p:nvSpPr>
        <p:spPr>
          <a:xfrm>
            <a:off x="2784629" y="3669437"/>
            <a:ext cx="539318" cy="369902"/>
          </a:xfrm>
          <a:custGeom>
            <a:rect b="b" l="l" r="r" t="t"/>
            <a:pathLst>
              <a:path extrusionOk="0" h="493203" w="719091">
                <a:moveTo>
                  <a:pt x="0" y="493203"/>
                </a:moveTo>
                <a:cubicBezTo>
                  <a:pt x="110231" y="463611"/>
                  <a:pt x="220462" y="434019"/>
                  <a:pt x="284085" y="360038"/>
                </a:cubicBezTo>
                <a:cubicBezTo>
                  <a:pt x="347708" y="286057"/>
                  <a:pt x="309239" y="108504"/>
                  <a:pt x="381740" y="49320"/>
                </a:cubicBezTo>
                <a:cubicBezTo>
                  <a:pt x="454241" y="-9864"/>
                  <a:pt x="586666" y="-2466"/>
                  <a:pt x="719091" y="4932"/>
                </a:cubicBezTo>
              </a:path>
            </a:pathLst>
          </a:cu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77" name="Google Shape;277;p47"/>
          <p:cNvSpPr/>
          <p:nvPr/>
        </p:nvSpPr>
        <p:spPr>
          <a:xfrm>
            <a:off x="2944939" y="3768809"/>
            <a:ext cx="193200" cy="1707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78" name="Google Shape;278;p47"/>
          <p:cNvPicPr preferRelativeResize="0"/>
          <p:nvPr/>
        </p:nvPicPr>
        <p:blipFill rotWithShape="1">
          <a:blip r:embed="rId7">
            <a:alphaModFix/>
          </a:blip>
          <a:srcRect b="0" l="0" r="0" t="0"/>
          <a:stretch/>
        </p:blipFill>
        <p:spPr>
          <a:xfrm>
            <a:off x="6837715" y="2176549"/>
            <a:ext cx="631364" cy="1187490"/>
          </a:xfrm>
          <a:prstGeom prst="rect">
            <a:avLst/>
          </a:prstGeom>
          <a:noFill/>
          <a:ln>
            <a:noFill/>
          </a:ln>
        </p:spPr>
      </p:pic>
      <p:pic>
        <p:nvPicPr>
          <p:cNvPr descr="Untitled Document" id="279" name="Google Shape;279;p47"/>
          <p:cNvPicPr preferRelativeResize="0"/>
          <p:nvPr/>
        </p:nvPicPr>
        <p:blipFill rotWithShape="1">
          <a:blip r:embed="rId8">
            <a:alphaModFix/>
          </a:blip>
          <a:srcRect b="0" l="0" r="0" t="0"/>
          <a:stretch/>
        </p:blipFill>
        <p:spPr>
          <a:xfrm>
            <a:off x="6523725" y="3784216"/>
            <a:ext cx="1259350" cy="1027234"/>
          </a:xfrm>
          <a:prstGeom prst="rect">
            <a:avLst/>
          </a:prstGeom>
          <a:noFill/>
          <a:ln>
            <a:noFill/>
          </a:ln>
        </p:spPr>
      </p:pic>
      <p:sp>
        <p:nvSpPr>
          <p:cNvPr id="280" name="Google Shape;280;p47"/>
          <p:cNvSpPr/>
          <p:nvPr/>
        </p:nvSpPr>
        <p:spPr>
          <a:xfrm>
            <a:off x="3343922" y="3536271"/>
            <a:ext cx="2824500" cy="4389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Queue</a:t>
            </a:r>
            <a:endParaRPr sz="1400">
              <a:solidFill>
                <a:schemeClr val="lt1"/>
              </a:solidFill>
              <a:latin typeface="Calibri"/>
              <a:ea typeface="Calibri"/>
              <a:cs typeface="Calibri"/>
              <a:sym typeface="Calibri"/>
            </a:endParaRPr>
          </a:p>
        </p:txBody>
      </p:sp>
      <p:pic>
        <p:nvPicPr>
          <p:cNvPr descr="ThinkSystem SR670 Rack Server | Optimized for AI &amp; HPC | Lenovo US" id="281" name="Google Shape;281;p47"/>
          <p:cNvPicPr preferRelativeResize="0"/>
          <p:nvPr/>
        </p:nvPicPr>
        <p:blipFill rotWithShape="1">
          <a:blip r:embed="rId9">
            <a:alphaModFix/>
          </a:blip>
          <a:srcRect b="0" l="0" r="0" t="0"/>
          <a:stretch/>
        </p:blipFill>
        <p:spPr>
          <a:xfrm>
            <a:off x="4033135" y="3839650"/>
            <a:ext cx="1446103" cy="1027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8"/>
          <p:cNvSpPr txBox="1"/>
          <p:nvPr/>
        </p:nvSpPr>
        <p:spPr>
          <a:xfrm>
            <a:off x="430275" y="974175"/>
            <a:ext cx="8713800" cy="7389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At the head of these queue, we have platforms that consumes these updates to display, we call these platforms as consumers</a:t>
            </a:r>
            <a:endParaRPr sz="1800">
              <a:solidFill>
                <a:schemeClr val="dk1"/>
              </a:solidFill>
              <a:latin typeface="Avenir"/>
              <a:ea typeface="Avenir"/>
              <a:cs typeface="Avenir"/>
              <a:sym typeface="Avenir"/>
            </a:endParaRPr>
          </a:p>
        </p:txBody>
      </p:sp>
      <p:sp>
        <p:nvSpPr>
          <p:cNvPr id="287" name="Google Shape;287;p48"/>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How Kafka Works</a:t>
            </a:r>
            <a:endParaRPr i="0" sz="2600" u="none" cap="none" strike="noStrike">
              <a:solidFill>
                <a:srgbClr val="434343"/>
              </a:solidFill>
              <a:latin typeface="Avenir"/>
              <a:ea typeface="Avenir"/>
              <a:cs typeface="Avenir"/>
              <a:sym typeface="Avenir"/>
            </a:endParaRPr>
          </a:p>
        </p:txBody>
      </p:sp>
      <p:pic>
        <p:nvPicPr>
          <p:cNvPr id="288" name="Google Shape;288;p48"/>
          <p:cNvPicPr preferRelativeResize="0"/>
          <p:nvPr/>
        </p:nvPicPr>
        <p:blipFill rotWithShape="1">
          <a:blip r:embed="rId3">
            <a:alphaModFix/>
          </a:blip>
          <a:srcRect b="0" l="0" r="0" t="0"/>
          <a:stretch/>
        </p:blipFill>
        <p:spPr>
          <a:xfrm flipH="1" rot="10800000">
            <a:off x="948525" y="2184325"/>
            <a:ext cx="1635850" cy="923558"/>
          </a:xfrm>
          <a:prstGeom prst="rect">
            <a:avLst/>
          </a:prstGeom>
          <a:noFill/>
          <a:ln>
            <a:noFill/>
          </a:ln>
        </p:spPr>
      </p:pic>
      <p:pic>
        <p:nvPicPr>
          <p:cNvPr id="289" name="Google Shape;289;p48"/>
          <p:cNvPicPr preferRelativeResize="0"/>
          <p:nvPr/>
        </p:nvPicPr>
        <p:blipFill rotWithShape="1">
          <a:blip r:embed="rId4">
            <a:alphaModFix/>
          </a:blip>
          <a:srcRect b="0" l="0" r="0" t="0"/>
          <a:stretch/>
        </p:blipFill>
        <p:spPr>
          <a:xfrm>
            <a:off x="1125869" y="3336119"/>
            <a:ext cx="1250029" cy="328166"/>
          </a:xfrm>
          <a:prstGeom prst="rect">
            <a:avLst/>
          </a:prstGeom>
          <a:noFill/>
          <a:ln>
            <a:noFill/>
          </a:ln>
        </p:spPr>
      </p:pic>
      <p:pic>
        <p:nvPicPr>
          <p:cNvPr id="290" name="Google Shape;290;p48"/>
          <p:cNvPicPr preferRelativeResize="0"/>
          <p:nvPr/>
        </p:nvPicPr>
        <p:blipFill rotWithShape="1">
          <a:blip r:embed="rId5">
            <a:alphaModFix/>
          </a:blip>
          <a:srcRect b="0" l="0" r="0" t="0"/>
          <a:stretch/>
        </p:blipFill>
        <p:spPr>
          <a:xfrm>
            <a:off x="1135191" y="3817405"/>
            <a:ext cx="1259350" cy="368316"/>
          </a:xfrm>
          <a:prstGeom prst="rect">
            <a:avLst/>
          </a:prstGeom>
          <a:noFill/>
          <a:ln>
            <a:noFill/>
          </a:ln>
        </p:spPr>
      </p:pic>
      <p:pic>
        <p:nvPicPr>
          <p:cNvPr id="291" name="Google Shape;291;p48"/>
          <p:cNvPicPr preferRelativeResize="0"/>
          <p:nvPr/>
        </p:nvPicPr>
        <p:blipFill rotWithShape="1">
          <a:blip r:embed="rId6">
            <a:alphaModFix/>
          </a:blip>
          <a:srcRect b="0" l="0" r="0" t="0"/>
          <a:stretch/>
        </p:blipFill>
        <p:spPr>
          <a:xfrm>
            <a:off x="1125869" y="4338840"/>
            <a:ext cx="1250030" cy="407686"/>
          </a:xfrm>
          <a:prstGeom prst="rect">
            <a:avLst/>
          </a:prstGeom>
          <a:noFill/>
          <a:ln>
            <a:noFill/>
          </a:ln>
        </p:spPr>
      </p:pic>
      <p:sp>
        <p:nvSpPr>
          <p:cNvPr id="292" name="Google Shape;292;p48"/>
          <p:cNvSpPr/>
          <p:nvPr/>
        </p:nvSpPr>
        <p:spPr>
          <a:xfrm>
            <a:off x="2454288" y="3427475"/>
            <a:ext cx="295200" cy="1187400"/>
          </a:xfrm>
          <a:prstGeom prst="righ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93" name="Google Shape;293;p48"/>
          <p:cNvSpPr txBox="1"/>
          <p:nvPr/>
        </p:nvSpPr>
        <p:spPr>
          <a:xfrm>
            <a:off x="2749496" y="3237675"/>
            <a:ext cx="1096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1400" u="none" cap="none" strike="noStrike">
                <a:solidFill>
                  <a:schemeClr val="dk1"/>
                </a:solidFill>
                <a:latin typeface="Avenir"/>
                <a:ea typeface="Avenir"/>
                <a:cs typeface="Avenir"/>
                <a:sym typeface="Avenir"/>
              </a:rPr>
              <a:t>Producers</a:t>
            </a:r>
            <a:endParaRPr sz="1100">
              <a:latin typeface="Avenir"/>
              <a:ea typeface="Avenir"/>
              <a:cs typeface="Avenir"/>
              <a:sym typeface="Avenir"/>
            </a:endParaRPr>
          </a:p>
        </p:txBody>
      </p:sp>
      <p:sp>
        <p:nvSpPr>
          <p:cNvPr id="294" name="Google Shape;294;p48"/>
          <p:cNvSpPr/>
          <p:nvPr/>
        </p:nvSpPr>
        <p:spPr>
          <a:xfrm>
            <a:off x="2784629" y="3669437"/>
            <a:ext cx="539318" cy="369902"/>
          </a:xfrm>
          <a:custGeom>
            <a:rect b="b" l="l" r="r" t="t"/>
            <a:pathLst>
              <a:path extrusionOk="0" h="493203" w="719091">
                <a:moveTo>
                  <a:pt x="0" y="493203"/>
                </a:moveTo>
                <a:cubicBezTo>
                  <a:pt x="110231" y="463611"/>
                  <a:pt x="220462" y="434019"/>
                  <a:pt x="284085" y="360038"/>
                </a:cubicBezTo>
                <a:cubicBezTo>
                  <a:pt x="347708" y="286057"/>
                  <a:pt x="309239" y="108504"/>
                  <a:pt x="381740" y="49320"/>
                </a:cubicBezTo>
                <a:cubicBezTo>
                  <a:pt x="454241" y="-9864"/>
                  <a:pt x="586666" y="-2466"/>
                  <a:pt x="719091" y="4932"/>
                </a:cubicBezTo>
              </a:path>
            </a:pathLst>
          </a:cu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95" name="Google Shape;295;p48"/>
          <p:cNvSpPr/>
          <p:nvPr/>
        </p:nvSpPr>
        <p:spPr>
          <a:xfrm>
            <a:off x="2944939" y="3768809"/>
            <a:ext cx="193200" cy="1707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96" name="Google Shape;296;p48"/>
          <p:cNvPicPr preferRelativeResize="0"/>
          <p:nvPr/>
        </p:nvPicPr>
        <p:blipFill rotWithShape="1">
          <a:blip r:embed="rId7">
            <a:alphaModFix/>
          </a:blip>
          <a:srcRect b="0" l="0" r="0" t="0"/>
          <a:stretch/>
        </p:blipFill>
        <p:spPr>
          <a:xfrm>
            <a:off x="6837715" y="2176549"/>
            <a:ext cx="631364" cy="1187490"/>
          </a:xfrm>
          <a:prstGeom prst="rect">
            <a:avLst/>
          </a:prstGeom>
          <a:noFill/>
          <a:ln>
            <a:noFill/>
          </a:ln>
        </p:spPr>
      </p:pic>
      <p:pic>
        <p:nvPicPr>
          <p:cNvPr descr="Untitled Document" id="297" name="Google Shape;297;p48"/>
          <p:cNvPicPr preferRelativeResize="0"/>
          <p:nvPr/>
        </p:nvPicPr>
        <p:blipFill rotWithShape="1">
          <a:blip r:embed="rId8">
            <a:alphaModFix/>
          </a:blip>
          <a:srcRect b="0" l="0" r="0" t="0"/>
          <a:stretch/>
        </p:blipFill>
        <p:spPr>
          <a:xfrm>
            <a:off x="6523725" y="3784216"/>
            <a:ext cx="1259350" cy="1027234"/>
          </a:xfrm>
          <a:prstGeom prst="rect">
            <a:avLst/>
          </a:prstGeom>
          <a:noFill/>
          <a:ln>
            <a:noFill/>
          </a:ln>
        </p:spPr>
      </p:pic>
      <p:sp>
        <p:nvSpPr>
          <p:cNvPr id="298" name="Google Shape;298;p48"/>
          <p:cNvSpPr/>
          <p:nvPr/>
        </p:nvSpPr>
        <p:spPr>
          <a:xfrm>
            <a:off x="3343922" y="3536271"/>
            <a:ext cx="2824500" cy="4389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Queue</a:t>
            </a:r>
            <a:endParaRPr sz="1400">
              <a:solidFill>
                <a:schemeClr val="lt1"/>
              </a:solidFill>
              <a:latin typeface="Calibri"/>
              <a:ea typeface="Calibri"/>
              <a:cs typeface="Calibri"/>
              <a:sym typeface="Calibri"/>
            </a:endParaRPr>
          </a:p>
        </p:txBody>
      </p:sp>
      <p:sp>
        <p:nvSpPr>
          <p:cNvPr id="299" name="Google Shape;299;p48"/>
          <p:cNvSpPr/>
          <p:nvPr/>
        </p:nvSpPr>
        <p:spPr>
          <a:xfrm>
            <a:off x="6208450" y="2520039"/>
            <a:ext cx="650647" cy="1189865"/>
          </a:xfrm>
          <a:custGeom>
            <a:rect b="b" l="l" r="r" t="t"/>
            <a:pathLst>
              <a:path extrusionOk="0" h="3305181" w="1567823">
                <a:moveTo>
                  <a:pt x="0" y="3283762"/>
                </a:moveTo>
                <a:cubicBezTo>
                  <a:pt x="88776" y="3321492"/>
                  <a:pt x="177553" y="3359222"/>
                  <a:pt x="230819" y="2928655"/>
                </a:cubicBezTo>
                <a:cubicBezTo>
                  <a:pt x="284085" y="2498088"/>
                  <a:pt x="116889" y="1176795"/>
                  <a:pt x="319596" y="700360"/>
                </a:cubicBezTo>
                <a:cubicBezTo>
                  <a:pt x="522303" y="223925"/>
                  <a:pt x="1253231" y="179536"/>
                  <a:pt x="1447060" y="70045"/>
                </a:cubicBezTo>
                <a:cubicBezTo>
                  <a:pt x="1640889" y="-39446"/>
                  <a:pt x="1561730" y="1983"/>
                  <a:pt x="1482571" y="43412"/>
                </a:cubicBezTo>
              </a:path>
            </a:pathLst>
          </a:cu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00" name="Google Shape;300;p48"/>
          <p:cNvSpPr/>
          <p:nvPr/>
        </p:nvSpPr>
        <p:spPr>
          <a:xfrm>
            <a:off x="6266122" y="2832051"/>
            <a:ext cx="107100" cy="816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1" name="Google Shape;301;p48"/>
          <p:cNvSpPr txBox="1"/>
          <p:nvPr/>
        </p:nvSpPr>
        <p:spPr>
          <a:xfrm>
            <a:off x="7535220" y="1684236"/>
            <a:ext cx="11577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Consumer Mobile</a:t>
            </a:r>
            <a:endParaRPr sz="1100"/>
          </a:p>
        </p:txBody>
      </p:sp>
      <p:sp>
        <p:nvSpPr>
          <p:cNvPr id="302" name="Google Shape;302;p48"/>
          <p:cNvSpPr txBox="1"/>
          <p:nvPr/>
        </p:nvSpPr>
        <p:spPr>
          <a:xfrm>
            <a:off x="7783076" y="3838750"/>
            <a:ext cx="10371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B050"/>
                </a:solidFill>
                <a:latin typeface="Calibri"/>
                <a:ea typeface="Calibri"/>
                <a:cs typeface="Calibri"/>
                <a:sym typeface="Calibri"/>
              </a:rPr>
              <a:t>Consumer Computer</a:t>
            </a:r>
            <a:endParaRPr sz="1100"/>
          </a:p>
        </p:txBody>
      </p:sp>
      <p:sp>
        <p:nvSpPr>
          <p:cNvPr id="303" name="Google Shape;303;p48"/>
          <p:cNvSpPr/>
          <p:nvPr/>
        </p:nvSpPr>
        <p:spPr>
          <a:xfrm>
            <a:off x="6188398" y="3719175"/>
            <a:ext cx="357326" cy="739241"/>
          </a:xfrm>
          <a:custGeom>
            <a:rect b="b" l="l" r="r" t="t"/>
            <a:pathLst>
              <a:path extrusionOk="0" h="1848102" w="1429305">
                <a:moveTo>
                  <a:pt x="0" y="10425"/>
                </a:moveTo>
                <a:cubicBezTo>
                  <a:pt x="72501" y="-8810"/>
                  <a:pt x="145002" y="-28045"/>
                  <a:pt x="213064" y="214611"/>
                </a:cubicBezTo>
                <a:cubicBezTo>
                  <a:pt x="281126" y="457267"/>
                  <a:pt x="205666" y="1194114"/>
                  <a:pt x="408373" y="1466362"/>
                </a:cubicBezTo>
                <a:cubicBezTo>
                  <a:pt x="611080" y="1738610"/>
                  <a:pt x="1020192" y="1793356"/>
                  <a:pt x="1429305" y="1848102"/>
                </a:cubicBezTo>
              </a:path>
            </a:pathLst>
          </a:cu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04" name="Google Shape;304;p48"/>
          <p:cNvSpPr/>
          <p:nvPr/>
        </p:nvSpPr>
        <p:spPr>
          <a:xfrm>
            <a:off x="6228884" y="4173581"/>
            <a:ext cx="64800" cy="909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ThinkSystem SR670 Rack Server | Optimized for AI &amp; HPC | Lenovo US" id="305" name="Google Shape;305;p48"/>
          <p:cNvPicPr preferRelativeResize="0"/>
          <p:nvPr/>
        </p:nvPicPr>
        <p:blipFill rotWithShape="1">
          <a:blip r:embed="rId9">
            <a:alphaModFix/>
          </a:blip>
          <a:srcRect b="0" l="0" r="0" t="0"/>
          <a:stretch/>
        </p:blipFill>
        <p:spPr>
          <a:xfrm>
            <a:off x="4033135" y="3839650"/>
            <a:ext cx="1446103" cy="1027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9"/>
          <p:cNvSpPr txBox="1"/>
          <p:nvPr/>
        </p:nvSpPr>
        <p:spPr>
          <a:xfrm>
            <a:off x="430275" y="974175"/>
            <a:ext cx="87138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Over time we decide to expand and start following more and more games</a:t>
            </a:r>
            <a:endParaRPr sz="1800">
              <a:solidFill>
                <a:schemeClr val="dk1"/>
              </a:solidFill>
              <a:latin typeface="Avenir"/>
              <a:ea typeface="Avenir"/>
              <a:cs typeface="Avenir"/>
              <a:sym typeface="Avenir"/>
            </a:endParaRPr>
          </a:p>
        </p:txBody>
      </p:sp>
      <p:sp>
        <p:nvSpPr>
          <p:cNvPr id="311" name="Google Shape;311;p49"/>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How Kafka Works</a:t>
            </a:r>
            <a:endParaRPr i="0" sz="2600" u="none" cap="none" strike="noStrike">
              <a:solidFill>
                <a:srgbClr val="434343"/>
              </a:solidFill>
              <a:latin typeface="Avenir"/>
              <a:ea typeface="Avenir"/>
              <a:cs typeface="Avenir"/>
              <a:sym typeface="Avenir"/>
            </a:endParaRPr>
          </a:p>
        </p:txBody>
      </p:sp>
      <p:pic>
        <p:nvPicPr>
          <p:cNvPr id="312" name="Google Shape;312;p49"/>
          <p:cNvPicPr preferRelativeResize="0"/>
          <p:nvPr/>
        </p:nvPicPr>
        <p:blipFill rotWithShape="1">
          <a:blip r:embed="rId3">
            <a:alphaModFix/>
          </a:blip>
          <a:srcRect b="0" l="0" r="0" t="0"/>
          <a:stretch/>
        </p:blipFill>
        <p:spPr>
          <a:xfrm flipH="1" rot="10800000">
            <a:off x="762682" y="2012955"/>
            <a:ext cx="913372" cy="495439"/>
          </a:xfrm>
          <a:prstGeom prst="rect">
            <a:avLst/>
          </a:prstGeom>
          <a:noFill/>
          <a:ln>
            <a:noFill/>
          </a:ln>
        </p:spPr>
      </p:pic>
      <p:pic>
        <p:nvPicPr>
          <p:cNvPr id="313" name="Google Shape;313;p49"/>
          <p:cNvPicPr preferRelativeResize="0"/>
          <p:nvPr/>
        </p:nvPicPr>
        <p:blipFill rotWithShape="1">
          <a:blip r:embed="rId4">
            <a:alphaModFix/>
          </a:blip>
          <a:srcRect b="0" l="0" r="0" t="0"/>
          <a:stretch/>
        </p:blipFill>
        <p:spPr>
          <a:xfrm>
            <a:off x="1853706" y="1943900"/>
            <a:ext cx="669019" cy="168747"/>
          </a:xfrm>
          <a:prstGeom prst="rect">
            <a:avLst/>
          </a:prstGeom>
          <a:noFill/>
          <a:ln>
            <a:noFill/>
          </a:ln>
        </p:spPr>
      </p:pic>
      <p:pic>
        <p:nvPicPr>
          <p:cNvPr id="314" name="Google Shape;314;p49"/>
          <p:cNvPicPr preferRelativeResize="0"/>
          <p:nvPr/>
        </p:nvPicPr>
        <p:blipFill rotWithShape="1">
          <a:blip r:embed="rId5">
            <a:alphaModFix/>
          </a:blip>
          <a:srcRect b="0" l="0" r="0" t="0"/>
          <a:stretch/>
        </p:blipFill>
        <p:spPr>
          <a:xfrm>
            <a:off x="1853706" y="2160367"/>
            <a:ext cx="677149" cy="190274"/>
          </a:xfrm>
          <a:prstGeom prst="rect">
            <a:avLst/>
          </a:prstGeom>
          <a:noFill/>
          <a:ln>
            <a:noFill/>
          </a:ln>
        </p:spPr>
      </p:pic>
      <p:pic>
        <p:nvPicPr>
          <p:cNvPr id="315" name="Google Shape;315;p49"/>
          <p:cNvPicPr preferRelativeResize="0"/>
          <p:nvPr/>
        </p:nvPicPr>
        <p:blipFill rotWithShape="1">
          <a:blip r:embed="rId6">
            <a:alphaModFix/>
          </a:blip>
          <a:srcRect b="0" l="0" r="0" t="0"/>
          <a:stretch/>
        </p:blipFill>
        <p:spPr>
          <a:xfrm>
            <a:off x="1853706" y="2390941"/>
            <a:ext cx="677148" cy="212183"/>
          </a:xfrm>
          <a:prstGeom prst="rect">
            <a:avLst/>
          </a:prstGeom>
          <a:noFill/>
          <a:ln>
            <a:noFill/>
          </a:ln>
        </p:spPr>
      </p:pic>
      <p:sp>
        <p:nvSpPr>
          <p:cNvPr id="316" name="Google Shape;316;p49"/>
          <p:cNvSpPr/>
          <p:nvPr/>
        </p:nvSpPr>
        <p:spPr>
          <a:xfrm>
            <a:off x="2716049" y="2072651"/>
            <a:ext cx="598200" cy="2610000"/>
          </a:xfrm>
          <a:prstGeom prst="righ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pic>
        <p:nvPicPr>
          <p:cNvPr descr="Cricket area, cricket field, cricket pitch, play area, playground icon" id="317" name="Google Shape;317;p49"/>
          <p:cNvPicPr preferRelativeResize="0"/>
          <p:nvPr/>
        </p:nvPicPr>
        <p:blipFill rotWithShape="1">
          <a:blip r:embed="rId7">
            <a:alphaModFix/>
          </a:blip>
          <a:srcRect b="19774" l="0" r="0" t="17490"/>
          <a:stretch/>
        </p:blipFill>
        <p:spPr>
          <a:xfrm>
            <a:off x="674726" y="3119964"/>
            <a:ext cx="1119272" cy="590369"/>
          </a:xfrm>
          <a:prstGeom prst="rect">
            <a:avLst/>
          </a:prstGeom>
          <a:noFill/>
          <a:ln>
            <a:noFill/>
          </a:ln>
        </p:spPr>
      </p:pic>
      <p:pic>
        <p:nvPicPr>
          <p:cNvPr id="318" name="Google Shape;318;p49"/>
          <p:cNvPicPr preferRelativeResize="0"/>
          <p:nvPr/>
        </p:nvPicPr>
        <p:blipFill rotWithShape="1">
          <a:blip r:embed="rId8">
            <a:alphaModFix/>
          </a:blip>
          <a:srcRect b="0" l="0" r="0" t="0"/>
          <a:stretch/>
        </p:blipFill>
        <p:spPr>
          <a:xfrm>
            <a:off x="827485" y="4253745"/>
            <a:ext cx="917310" cy="462276"/>
          </a:xfrm>
          <a:prstGeom prst="rect">
            <a:avLst/>
          </a:prstGeom>
          <a:noFill/>
          <a:ln>
            <a:noFill/>
          </a:ln>
        </p:spPr>
      </p:pic>
      <p:pic>
        <p:nvPicPr>
          <p:cNvPr id="319" name="Google Shape;319;p49"/>
          <p:cNvPicPr preferRelativeResize="0"/>
          <p:nvPr/>
        </p:nvPicPr>
        <p:blipFill rotWithShape="1">
          <a:blip r:embed="rId9">
            <a:alphaModFix/>
          </a:blip>
          <a:srcRect b="0" l="0" r="0" t="0"/>
          <a:stretch/>
        </p:blipFill>
        <p:spPr>
          <a:xfrm>
            <a:off x="1903772" y="3153083"/>
            <a:ext cx="677149" cy="257125"/>
          </a:xfrm>
          <a:prstGeom prst="rect">
            <a:avLst/>
          </a:prstGeom>
          <a:noFill/>
          <a:ln>
            <a:noFill/>
          </a:ln>
        </p:spPr>
      </p:pic>
      <p:pic>
        <p:nvPicPr>
          <p:cNvPr id="320" name="Google Shape;320;p49"/>
          <p:cNvPicPr preferRelativeResize="0"/>
          <p:nvPr/>
        </p:nvPicPr>
        <p:blipFill rotWithShape="1">
          <a:blip r:embed="rId10">
            <a:alphaModFix/>
          </a:blip>
          <a:srcRect b="0" l="0" r="0" t="0"/>
          <a:stretch/>
        </p:blipFill>
        <p:spPr>
          <a:xfrm>
            <a:off x="1892609" y="3473742"/>
            <a:ext cx="700167" cy="214896"/>
          </a:xfrm>
          <a:prstGeom prst="rect">
            <a:avLst/>
          </a:prstGeom>
          <a:noFill/>
          <a:ln>
            <a:noFill/>
          </a:ln>
        </p:spPr>
      </p:pic>
      <p:pic>
        <p:nvPicPr>
          <p:cNvPr id="321" name="Google Shape;321;p49"/>
          <p:cNvPicPr preferRelativeResize="0"/>
          <p:nvPr/>
        </p:nvPicPr>
        <p:blipFill rotWithShape="1">
          <a:blip r:embed="rId11">
            <a:alphaModFix/>
          </a:blip>
          <a:srcRect b="0" l="0" r="0" t="0"/>
          <a:stretch/>
        </p:blipFill>
        <p:spPr>
          <a:xfrm>
            <a:off x="1892609" y="4194069"/>
            <a:ext cx="790351" cy="290813"/>
          </a:xfrm>
          <a:prstGeom prst="rect">
            <a:avLst/>
          </a:prstGeom>
          <a:noFill/>
          <a:ln>
            <a:noFill/>
          </a:ln>
        </p:spPr>
      </p:pic>
      <p:pic>
        <p:nvPicPr>
          <p:cNvPr id="322" name="Google Shape;322;p49"/>
          <p:cNvPicPr preferRelativeResize="0"/>
          <p:nvPr/>
        </p:nvPicPr>
        <p:blipFill rotWithShape="1">
          <a:blip r:embed="rId12">
            <a:alphaModFix/>
          </a:blip>
          <a:srcRect b="0" l="0" r="0" t="0"/>
          <a:stretch/>
        </p:blipFill>
        <p:spPr>
          <a:xfrm>
            <a:off x="1887501" y="4553261"/>
            <a:ext cx="705273" cy="247765"/>
          </a:xfrm>
          <a:prstGeom prst="rect">
            <a:avLst/>
          </a:prstGeom>
          <a:noFill/>
          <a:ln>
            <a:noFill/>
          </a:ln>
        </p:spPr>
      </p:pic>
      <p:pic>
        <p:nvPicPr>
          <p:cNvPr id="323" name="Google Shape;323;p49"/>
          <p:cNvPicPr preferRelativeResize="0"/>
          <p:nvPr/>
        </p:nvPicPr>
        <p:blipFill rotWithShape="1">
          <a:blip r:embed="rId13">
            <a:alphaModFix/>
          </a:blip>
          <a:srcRect b="0" l="0" r="0" t="0"/>
          <a:stretch/>
        </p:blipFill>
        <p:spPr>
          <a:xfrm>
            <a:off x="7109073" y="1559375"/>
            <a:ext cx="605953" cy="991868"/>
          </a:xfrm>
          <a:prstGeom prst="rect">
            <a:avLst/>
          </a:prstGeom>
          <a:noFill/>
          <a:ln>
            <a:noFill/>
          </a:ln>
        </p:spPr>
      </p:pic>
      <p:sp>
        <p:nvSpPr>
          <p:cNvPr id="324" name="Google Shape;324;p49"/>
          <p:cNvSpPr/>
          <p:nvPr/>
        </p:nvSpPr>
        <p:spPr>
          <a:xfrm>
            <a:off x="3811730" y="3473545"/>
            <a:ext cx="2357700" cy="3261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Queue</a:t>
            </a:r>
            <a:endParaRPr sz="1400">
              <a:solidFill>
                <a:schemeClr val="lt1"/>
              </a:solidFill>
              <a:latin typeface="Calibri"/>
              <a:ea typeface="Calibri"/>
              <a:cs typeface="Calibri"/>
              <a:sym typeface="Calibri"/>
            </a:endParaRPr>
          </a:p>
        </p:txBody>
      </p:sp>
      <p:sp>
        <p:nvSpPr>
          <p:cNvPr id="325" name="Google Shape;325;p49"/>
          <p:cNvSpPr/>
          <p:nvPr/>
        </p:nvSpPr>
        <p:spPr>
          <a:xfrm>
            <a:off x="6173715" y="1753120"/>
            <a:ext cx="979889" cy="1842638"/>
          </a:xfrm>
          <a:custGeom>
            <a:rect b="b" l="l" r="r" t="t"/>
            <a:pathLst>
              <a:path extrusionOk="0" h="3305181" w="1567823">
                <a:moveTo>
                  <a:pt x="0" y="3283762"/>
                </a:moveTo>
                <a:cubicBezTo>
                  <a:pt x="88776" y="3321492"/>
                  <a:pt x="177553" y="3359222"/>
                  <a:pt x="230819" y="2928655"/>
                </a:cubicBezTo>
                <a:cubicBezTo>
                  <a:pt x="284085" y="2498088"/>
                  <a:pt x="116889" y="1176795"/>
                  <a:pt x="319596" y="700360"/>
                </a:cubicBezTo>
                <a:cubicBezTo>
                  <a:pt x="522303" y="223925"/>
                  <a:pt x="1253231" y="179536"/>
                  <a:pt x="1447060" y="70045"/>
                </a:cubicBezTo>
                <a:cubicBezTo>
                  <a:pt x="1640889" y="-39446"/>
                  <a:pt x="1561730" y="1983"/>
                  <a:pt x="1482571" y="43412"/>
                </a:cubicBezTo>
              </a:path>
            </a:pathLst>
          </a:cu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26" name="Google Shape;326;p49"/>
          <p:cNvSpPr/>
          <p:nvPr/>
        </p:nvSpPr>
        <p:spPr>
          <a:xfrm>
            <a:off x="6260671" y="2237650"/>
            <a:ext cx="161400" cy="1269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7" name="Google Shape;327;p49"/>
          <p:cNvSpPr/>
          <p:nvPr/>
        </p:nvSpPr>
        <p:spPr>
          <a:xfrm>
            <a:off x="6201503" y="3581481"/>
            <a:ext cx="893316" cy="1030317"/>
          </a:xfrm>
          <a:custGeom>
            <a:rect b="b" l="l" r="r" t="t"/>
            <a:pathLst>
              <a:path extrusionOk="0" h="1848102" w="1429305">
                <a:moveTo>
                  <a:pt x="0" y="10425"/>
                </a:moveTo>
                <a:cubicBezTo>
                  <a:pt x="72501" y="-8810"/>
                  <a:pt x="145002" y="-28045"/>
                  <a:pt x="213064" y="214611"/>
                </a:cubicBezTo>
                <a:cubicBezTo>
                  <a:pt x="281126" y="457267"/>
                  <a:pt x="205666" y="1194114"/>
                  <a:pt x="408373" y="1466362"/>
                </a:cubicBezTo>
                <a:cubicBezTo>
                  <a:pt x="611080" y="1738610"/>
                  <a:pt x="1020192" y="1793356"/>
                  <a:pt x="1429305" y="1848102"/>
                </a:cubicBezTo>
              </a:path>
            </a:pathLst>
          </a:cu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28" name="Google Shape;328;p49"/>
          <p:cNvSpPr/>
          <p:nvPr/>
        </p:nvSpPr>
        <p:spPr>
          <a:xfrm>
            <a:off x="6302439" y="4215526"/>
            <a:ext cx="161400" cy="1269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9" name="Google Shape;329;p49"/>
          <p:cNvSpPr/>
          <p:nvPr/>
        </p:nvSpPr>
        <p:spPr>
          <a:xfrm flipH="1" rot="10800000">
            <a:off x="3345401" y="3398852"/>
            <a:ext cx="449432" cy="240436"/>
          </a:xfrm>
          <a:custGeom>
            <a:rect b="b" l="l" r="r" t="t"/>
            <a:pathLst>
              <a:path extrusionOk="0" h="493203" w="719091">
                <a:moveTo>
                  <a:pt x="0" y="493203"/>
                </a:moveTo>
                <a:cubicBezTo>
                  <a:pt x="110231" y="463611"/>
                  <a:pt x="220462" y="434019"/>
                  <a:pt x="284085" y="360038"/>
                </a:cubicBezTo>
                <a:cubicBezTo>
                  <a:pt x="347708" y="286057"/>
                  <a:pt x="309239" y="108504"/>
                  <a:pt x="381740" y="49320"/>
                </a:cubicBezTo>
                <a:cubicBezTo>
                  <a:pt x="454241" y="-9864"/>
                  <a:pt x="586666" y="-2466"/>
                  <a:pt x="719091" y="4932"/>
                </a:cubicBezTo>
              </a:path>
            </a:pathLst>
          </a:cu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30" name="Google Shape;330;p49"/>
          <p:cNvSpPr/>
          <p:nvPr/>
        </p:nvSpPr>
        <p:spPr>
          <a:xfrm flipH="1" rot="10800000">
            <a:off x="3479211" y="3447391"/>
            <a:ext cx="161400" cy="1425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1" name="Google Shape;331;p49"/>
          <p:cNvSpPr txBox="1"/>
          <p:nvPr/>
        </p:nvSpPr>
        <p:spPr>
          <a:xfrm>
            <a:off x="3113982" y="3124526"/>
            <a:ext cx="1095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Producers</a:t>
            </a:r>
            <a:endParaRPr sz="1100"/>
          </a:p>
        </p:txBody>
      </p:sp>
      <p:pic>
        <p:nvPicPr>
          <p:cNvPr descr="Untitled Document" id="332" name="Google Shape;332;p49"/>
          <p:cNvPicPr preferRelativeResize="0"/>
          <p:nvPr/>
        </p:nvPicPr>
        <p:blipFill rotWithShape="1">
          <a:blip r:embed="rId14">
            <a:alphaModFix/>
          </a:blip>
          <a:srcRect b="0" l="0" r="0" t="0"/>
          <a:stretch/>
        </p:blipFill>
        <p:spPr>
          <a:xfrm>
            <a:off x="7014711" y="4062863"/>
            <a:ext cx="1208664" cy="858012"/>
          </a:xfrm>
          <a:prstGeom prst="rect">
            <a:avLst/>
          </a:prstGeom>
          <a:noFill/>
          <a:ln>
            <a:noFill/>
          </a:ln>
        </p:spPr>
      </p:pic>
      <p:sp>
        <p:nvSpPr>
          <p:cNvPr id="333" name="Google Shape;333;p49"/>
          <p:cNvSpPr txBox="1"/>
          <p:nvPr/>
        </p:nvSpPr>
        <p:spPr>
          <a:xfrm>
            <a:off x="7888701" y="2292725"/>
            <a:ext cx="979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Consumer Mobile</a:t>
            </a:r>
            <a:endParaRPr sz="1100"/>
          </a:p>
        </p:txBody>
      </p:sp>
      <p:sp>
        <p:nvSpPr>
          <p:cNvPr id="334" name="Google Shape;334;p49"/>
          <p:cNvSpPr txBox="1"/>
          <p:nvPr/>
        </p:nvSpPr>
        <p:spPr>
          <a:xfrm>
            <a:off x="7933250" y="3581475"/>
            <a:ext cx="893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B050"/>
                </a:solidFill>
                <a:latin typeface="Calibri"/>
                <a:ea typeface="Calibri"/>
                <a:cs typeface="Calibri"/>
                <a:sym typeface="Calibri"/>
              </a:rPr>
              <a:t>Consumer Computer</a:t>
            </a:r>
            <a:endParaRPr sz="1100"/>
          </a:p>
        </p:txBody>
      </p:sp>
      <p:pic>
        <p:nvPicPr>
          <p:cNvPr descr="ThinkSystem SR670 Rack Server | Optimized for AI &amp; HPC | Lenovo US" id="335" name="Google Shape;335;p49"/>
          <p:cNvPicPr preferRelativeResize="0"/>
          <p:nvPr/>
        </p:nvPicPr>
        <p:blipFill rotWithShape="1">
          <a:blip r:embed="rId15">
            <a:alphaModFix/>
          </a:blip>
          <a:srcRect b="0" l="0" r="0" t="0"/>
          <a:stretch/>
        </p:blipFill>
        <p:spPr>
          <a:xfrm>
            <a:off x="4305485" y="3825862"/>
            <a:ext cx="1446103" cy="1027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0"/>
          <p:cNvSpPr txBox="1"/>
          <p:nvPr/>
        </p:nvSpPr>
        <p:spPr>
          <a:xfrm>
            <a:off x="430275" y="1583775"/>
            <a:ext cx="8713800" cy="24012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The problem is that the servers are now struggling handling the load</a:t>
            </a:r>
            <a:endParaRPr sz="1800">
              <a:solidFill>
                <a:schemeClr val="dk1"/>
              </a:solidFill>
              <a:latin typeface="Avenir"/>
              <a:ea typeface="Avenir"/>
              <a:cs typeface="Avenir"/>
              <a:sym typeface="Avenir"/>
            </a:endParaRPr>
          </a:p>
          <a:p>
            <a:pPr indent="0" lvl="0" marL="457200" rtl="0" algn="l">
              <a:lnSpc>
                <a:spcPct val="90000"/>
              </a:lnSpc>
              <a:spcBef>
                <a:spcPts val="0"/>
              </a:spcBef>
              <a:spcAft>
                <a:spcPts val="0"/>
              </a:spcAft>
              <a:buNone/>
            </a:pPr>
            <a:r>
              <a:t/>
            </a:r>
            <a:endParaRPr sz="1800">
              <a:solidFill>
                <a:schemeClr val="dk1"/>
              </a:solidFill>
              <a:latin typeface="Avenir"/>
              <a:ea typeface="Avenir"/>
              <a:cs typeface="Avenir"/>
              <a:sym typeface="Avenir"/>
            </a:endParaRPr>
          </a:p>
          <a:p>
            <a:pPr indent="-342900" lvl="0" marL="457200" rtl="0" algn="l">
              <a:lnSpc>
                <a:spcPct val="90000"/>
              </a:lnSpc>
              <a:spcBef>
                <a:spcPts val="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This is mainly because the queue is hosted on one server which is running out of memory and processing capacity</a:t>
            </a:r>
            <a:endParaRPr sz="1800">
              <a:solidFill>
                <a:schemeClr val="dk1"/>
              </a:solidFill>
              <a:latin typeface="Avenir"/>
              <a:ea typeface="Avenir"/>
              <a:cs typeface="Avenir"/>
              <a:sym typeface="Avenir"/>
            </a:endParaRPr>
          </a:p>
          <a:p>
            <a:pPr indent="0" lvl="0" marL="457200" rtl="0" algn="l">
              <a:lnSpc>
                <a:spcPct val="90000"/>
              </a:lnSpc>
              <a:spcBef>
                <a:spcPts val="0"/>
              </a:spcBef>
              <a:spcAft>
                <a:spcPts val="0"/>
              </a:spcAft>
              <a:buNone/>
            </a:pPr>
            <a:r>
              <a:t/>
            </a:r>
            <a:endParaRPr sz="1800">
              <a:solidFill>
                <a:schemeClr val="dk1"/>
              </a:solidFill>
              <a:latin typeface="Avenir"/>
              <a:ea typeface="Avenir"/>
              <a:cs typeface="Avenir"/>
              <a:sym typeface="Avenir"/>
            </a:endParaRPr>
          </a:p>
          <a:p>
            <a:pPr indent="-342900" lvl="0" marL="457200" rtl="0" algn="l">
              <a:lnSpc>
                <a:spcPct val="90000"/>
              </a:lnSpc>
              <a:spcBef>
                <a:spcPts val="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At the same time the consumers are also struggling in a similar fashion</a:t>
            </a:r>
            <a:endParaRPr sz="1800">
              <a:solidFill>
                <a:schemeClr val="dk1"/>
              </a:solidFill>
              <a:latin typeface="Avenir"/>
              <a:ea typeface="Avenir"/>
              <a:cs typeface="Avenir"/>
              <a:sym typeface="Avenir"/>
            </a:endParaRPr>
          </a:p>
          <a:p>
            <a:pPr indent="0" lvl="0" marL="457200" rtl="0" algn="l">
              <a:lnSpc>
                <a:spcPct val="90000"/>
              </a:lnSpc>
              <a:spcBef>
                <a:spcPts val="0"/>
              </a:spcBef>
              <a:spcAft>
                <a:spcPts val="0"/>
              </a:spcAft>
              <a:buNone/>
            </a:pPr>
            <a:r>
              <a:t/>
            </a:r>
            <a:endParaRPr sz="1800">
              <a:solidFill>
                <a:schemeClr val="dk1"/>
              </a:solidFill>
              <a:latin typeface="Avenir"/>
              <a:ea typeface="Avenir"/>
              <a:cs typeface="Avenir"/>
              <a:sym typeface="Avenir"/>
            </a:endParaRPr>
          </a:p>
          <a:p>
            <a:pPr indent="-342900" lvl="0" marL="457200" rtl="0" algn="l">
              <a:lnSpc>
                <a:spcPct val="90000"/>
              </a:lnSpc>
              <a:spcBef>
                <a:spcPts val="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How can we improve the computing power of this architecture? </a:t>
            </a:r>
            <a:endParaRPr sz="1800">
              <a:solidFill>
                <a:schemeClr val="dk1"/>
              </a:solidFill>
              <a:latin typeface="Avenir"/>
              <a:ea typeface="Avenir"/>
              <a:cs typeface="Avenir"/>
              <a:sym typeface="Avenir"/>
            </a:endParaRPr>
          </a:p>
        </p:txBody>
      </p:sp>
      <p:sp>
        <p:nvSpPr>
          <p:cNvPr id="341" name="Google Shape;341;p50"/>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How Kafka Works</a:t>
            </a:r>
            <a:endParaRPr i="0" sz="2600" u="none" cap="none" strike="noStrike">
              <a:solidFill>
                <a:srgbClr val="434343"/>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3"/>
          <p:cNvSpPr txBox="1"/>
          <p:nvPr/>
        </p:nvSpPr>
        <p:spPr>
          <a:xfrm>
            <a:off x="360375" y="910650"/>
            <a:ext cx="7686300" cy="4118700"/>
          </a:xfrm>
          <a:prstGeom prst="rect">
            <a:avLst/>
          </a:prstGeom>
          <a:noFill/>
          <a:ln>
            <a:noFill/>
          </a:ln>
        </p:spPr>
        <p:txBody>
          <a:bodyPr anchorCtr="0" anchor="ctr" bIns="91425" lIns="91425" spcFirstLastPara="1" rIns="91425" wrap="square" tIns="91425">
            <a:noAutofit/>
          </a:bodyPr>
          <a:lstStyle/>
          <a:p>
            <a:pPr indent="-330200" lvl="0" marL="457200" marR="0" rtl="0" algn="l">
              <a:lnSpc>
                <a:spcPct val="115000"/>
              </a:lnSpc>
              <a:spcBef>
                <a:spcPts val="1000"/>
              </a:spcBef>
              <a:spcAft>
                <a:spcPts val="0"/>
              </a:spcAft>
              <a:buClr>
                <a:srgbClr val="000000"/>
              </a:buClr>
              <a:buSzPts val="1600"/>
              <a:buFont typeface="Avenir"/>
              <a:buChar char="●"/>
            </a:pPr>
            <a:r>
              <a:rPr lang="en-GB" sz="1600">
                <a:latin typeface="Avenir"/>
                <a:ea typeface="Avenir"/>
                <a:cs typeface="Avenir"/>
                <a:sym typeface="Avenir"/>
              </a:rPr>
              <a:t>Intro to Kafka</a:t>
            </a:r>
            <a:endParaRPr sz="1600">
              <a:latin typeface="Avenir"/>
              <a:ea typeface="Avenir"/>
              <a:cs typeface="Avenir"/>
              <a:sym typeface="Avenir"/>
            </a:endParaRPr>
          </a:p>
          <a:p>
            <a:pPr indent="-330200" lvl="0" marL="457200" marR="0" rtl="0" algn="l">
              <a:lnSpc>
                <a:spcPct val="115000"/>
              </a:lnSpc>
              <a:spcBef>
                <a:spcPts val="1000"/>
              </a:spcBef>
              <a:spcAft>
                <a:spcPts val="0"/>
              </a:spcAft>
              <a:buSzPts val="1600"/>
              <a:buFont typeface="Avenir"/>
              <a:buChar char="●"/>
            </a:pPr>
            <a:r>
              <a:rPr lang="en-GB" sz="1600">
                <a:latin typeface="Avenir"/>
                <a:ea typeface="Avenir"/>
                <a:cs typeface="Avenir"/>
                <a:sym typeface="Avenir"/>
              </a:rPr>
              <a:t>How Kafka Works</a:t>
            </a:r>
            <a:endParaRPr sz="1600">
              <a:latin typeface="Avenir"/>
              <a:ea typeface="Avenir"/>
              <a:cs typeface="Avenir"/>
              <a:sym typeface="Avenir"/>
            </a:endParaRPr>
          </a:p>
          <a:p>
            <a:pPr indent="-330200" lvl="0" marL="457200" marR="0" rtl="0" algn="l">
              <a:lnSpc>
                <a:spcPct val="115000"/>
              </a:lnSpc>
              <a:spcBef>
                <a:spcPts val="1000"/>
              </a:spcBef>
              <a:spcAft>
                <a:spcPts val="0"/>
              </a:spcAft>
              <a:buSzPts val="1600"/>
              <a:buFont typeface="Avenir"/>
              <a:buChar char="●"/>
            </a:pPr>
            <a:r>
              <a:rPr lang="en-GB" sz="1600">
                <a:latin typeface="Avenir"/>
                <a:ea typeface="Avenir"/>
                <a:cs typeface="Avenir"/>
                <a:sym typeface="Avenir"/>
              </a:rPr>
              <a:t>Role of Zookeeper</a:t>
            </a:r>
            <a:endParaRPr sz="1600">
              <a:latin typeface="Avenir"/>
              <a:ea typeface="Avenir"/>
              <a:cs typeface="Avenir"/>
              <a:sym typeface="Avenir"/>
            </a:endParaRPr>
          </a:p>
          <a:p>
            <a:pPr indent="-330200" lvl="0" marL="457200" marR="0" rtl="0" algn="l">
              <a:lnSpc>
                <a:spcPct val="115000"/>
              </a:lnSpc>
              <a:spcBef>
                <a:spcPts val="1000"/>
              </a:spcBef>
              <a:spcAft>
                <a:spcPts val="0"/>
              </a:spcAft>
              <a:buSzPts val="1600"/>
              <a:buFont typeface="Avenir"/>
              <a:buChar char="●"/>
            </a:pPr>
            <a:r>
              <a:rPr lang="en-GB" sz="1600">
                <a:latin typeface="Avenir"/>
                <a:ea typeface="Avenir"/>
                <a:cs typeface="Avenir"/>
                <a:sym typeface="Avenir"/>
              </a:rPr>
              <a:t>Kafka Commands</a:t>
            </a:r>
            <a:endParaRPr sz="1600">
              <a:latin typeface="Avenir"/>
              <a:ea typeface="Avenir"/>
              <a:cs typeface="Avenir"/>
              <a:sym typeface="Avenir"/>
            </a:endParaRPr>
          </a:p>
          <a:p>
            <a:pPr indent="-330200" lvl="0" marL="457200" marR="0" rtl="0" algn="l">
              <a:lnSpc>
                <a:spcPct val="115000"/>
              </a:lnSpc>
              <a:spcBef>
                <a:spcPts val="1000"/>
              </a:spcBef>
              <a:spcAft>
                <a:spcPts val="0"/>
              </a:spcAft>
              <a:buSzPts val="1600"/>
              <a:buFont typeface="Avenir"/>
              <a:buChar char="●"/>
            </a:pPr>
            <a:r>
              <a:rPr lang="en-GB" sz="1600">
                <a:latin typeface="Avenir"/>
                <a:ea typeface="Avenir"/>
                <a:cs typeface="Avenir"/>
                <a:sym typeface="Avenir"/>
              </a:rPr>
              <a:t>Spark Streaming</a:t>
            </a:r>
            <a:endParaRPr sz="1600">
              <a:latin typeface="Avenir"/>
              <a:ea typeface="Avenir"/>
              <a:cs typeface="Avenir"/>
              <a:sym typeface="Avenir"/>
            </a:endParaRPr>
          </a:p>
          <a:p>
            <a:pPr indent="-330200" lvl="0" marL="457200" marR="0" rtl="0" algn="l">
              <a:lnSpc>
                <a:spcPct val="115000"/>
              </a:lnSpc>
              <a:spcBef>
                <a:spcPts val="1000"/>
              </a:spcBef>
              <a:spcAft>
                <a:spcPts val="0"/>
              </a:spcAft>
              <a:buSzPts val="1600"/>
              <a:buFont typeface="Avenir"/>
              <a:buChar char="●"/>
            </a:pPr>
            <a:r>
              <a:rPr lang="en-GB" sz="1600">
                <a:latin typeface="Avenir"/>
                <a:ea typeface="Avenir"/>
                <a:cs typeface="Avenir"/>
                <a:sym typeface="Avenir"/>
              </a:rPr>
              <a:t>Spark Streaming + Kafka</a:t>
            </a:r>
            <a:endParaRPr sz="1600">
              <a:latin typeface="Avenir"/>
              <a:ea typeface="Avenir"/>
              <a:cs typeface="Avenir"/>
              <a:sym typeface="Avenir"/>
            </a:endParaRPr>
          </a:p>
        </p:txBody>
      </p:sp>
      <p:sp>
        <p:nvSpPr>
          <p:cNvPr id="137" name="Google Shape;137;p33"/>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Table of Content</a:t>
            </a:r>
            <a:endParaRPr i="0" sz="2600" u="none" cap="none" strike="noStrike">
              <a:solidFill>
                <a:srgbClr val="434343"/>
              </a:solidFill>
              <a:latin typeface="Avenir"/>
              <a:ea typeface="Avenir"/>
              <a:cs typeface="Avenir"/>
              <a:sym typeface="Aveni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1"/>
          <p:cNvSpPr txBox="1"/>
          <p:nvPr/>
        </p:nvSpPr>
        <p:spPr>
          <a:xfrm>
            <a:off x="430275" y="974175"/>
            <a:ext cx="87138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We need to distribute our architecture</a:t>
            </a:r>
            <a:endParaRPr sz="1800">
              <a:solidFill>
                <a:schemeClr val="dk1"/>
              </a:solidFill>
              <a:latin typeface="Avenir"/>
              <a:ea typeface="Avenir"/>
              <a:cs typeface="Avenir"/>
              <a:sym typeface="Avenir"/>
            </a:endParaRPr>
          </a:p>
        </p:txBody>
      </p:sp>
      <p:sp>
        <p:nvSpPr>
          <p:cNvPr id="347" name="Google Shape;347;p51"/>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How Kafka Works</a:t>
            </a:r>
            <a:endParaRPr i="0" sz="2600" u="none" cap="none" strike="noStrike">
              <a:solidFill>
                <a:srgbClr val="434343"/>
              </a:solidFill>
              <a:latin typeface="Avenir"/>
              <a:ea typeface="Avenir"/>
              <a:cs typeface="Avenir"/>
              <a:sym typeface="Avenir"/>
            </a:endParaRPr>
          </a:p>
        </p:txBody>
      </p:sp>
      <p:pic>
        <p:nvPicPr>
          <p:cNvPr id="348" name="Google Shape;348;p51"/>
          <p:cNvPicPr preferRelativeResize="0"/>
          <p:nvPr/>
        </p:nvPicPr>
        <p:blipFill rotWithShape="1">
          <a:blip r:embed="rId3">
            <a:alphaModFix/>
          </a:blip>
          <a:srcRect b="0" l="0" r="0" t="0"/>
          <a:stretch/>
        </p:blipFill>
        <p:spPr>
          <a:xfrm>
            <a:off x="7545170" y="1874526"/>
            <a:ext cx="493824" cy="987794"/>
          </a:xfrm>
          <a:prstGeom prst="rect">
            <a:avLst/>
          </a:prstGeom>
          <a:noFill/>
          <a:ln>
            <a:noFill/>
          </a:ln>
        </p:spPr>
      </p:pic>
      <p:sp>
        <p:nvSpPr>
          <p:cNvPr id="349" name="Google Shape;349;p51"/>
          <p:cNvSpPr/>
          <p:nvPr/>
        </p:nvSpPr>
        <p:spPr>
          <a:xfrm>
            <a:off x="1398013" y="3028950"/>
            <a:ext cx="5390700" cy="6642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0" name="Google Shape;350;p51"/>
          <p:cNvSpPr/>
          <p:nvPr/>
        </p:nvSpPr>
        <p:spPr>
          <a:xfrm>
            <a:off x="6788725" y="2057175"/>
            <a:ext cx="787831" cy="1396439"/>
          </a:xfrm>
          <a:custGeom>
            <a:rect b="b" l="l" r="r" t="t"/>
            <a:pathLst>
              <a:path extrusionOk="0" h="3305181" w="1567823">
                <a:moveTo>
                  <a:pt x="0" y="3283762"/>
                </a:moveTo>
                <a:cubicBezTo>
                  <a:pt x="88776" y="3321492"/>
                  <a:pt x="177553" y="3359222"/>
                  <a:pt x="230819" y="2928655"/>
                </a:cubicBezTo>
                <a:cubicBezTo>
                  <a:pt x="284085" y="2498088"/>
                  <a:pt x="116889" y="1176795"/>
                  <a:pt x="319596" y="700360"/>
                </a:cubicBezTo>
                <a:cubicBezTo>
                  <a:pt x="522303" y="223925"/>
                  <a:pt x="1253231" y="179536"/>
                  <a:pt x="1447060" y="70045"/>
                </a:cubicBezTo>
                <a:cubicBezTo>
                  <a:pt x="1640889" y="-39446"/>
                  <a:pt x="1561730" y="1983"/>
                  <a:pt x="1482571" y="43412"/>
                </a:cubicBezTo>
              </a:path>
            </a:pathLst>
          </a:cu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51" name="Google Shape;351;p51"/>
          <p:cNvSpPr/>
          <p:nvPr/>
        </p:nvSpPr>
        <p:spPr>
          <a:xfrm>
            <a:off x="6858556" y="2424865"/>
            <a:ext cx="129600" cy="9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2" name="Google Shape;352;p51"/>
          <p:cNvSpPr/>
          <p:nvPr/>
        </p:nvSpPr>
        <p:spPr>
          <a:xfrm>
            <a:off x="6805541" y="3431125"/>
            <a:ext cx="728946" cy="1025697"/>
          </a:xfrm>
          <a:custGeom>
            <a:rect b="b" l="l" r="r" t="t"/>
            <a:pathLst>
              <a:path extrusionOk="0" h="1848102" w="1429305">
                <a:moveTo>
                  <a:pt x="0" y="10425"/>
                </a:moveTo>
                <a:cubicBezTo>
                  <a:pt x="72501" y="-8810"/>
                  <a:pt x="145002" y="-28045"/>
                  <a:pt x="213064" y="214611"/>
                </a:cubicBezTo>
                <a:cubicBezTo>
                  <a:pt x="281126" y="457267"/>
                  <a:pt x="205666" y="1194114"/>
                  <a:pt x="408373" y="1466362"/>
                </a:cubicBezTo>
                <a:cubicBezTo>
                  <a:pt x="611080" y="1738610"/>
                  <a:pt x="1020192" y="1793356"/>
                  <a:pt x="1429305" y="1848102"/>
                </a:cubicBezTo>
              </a:path>
            </a:pathLst>
          </a:cu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53" name="Google Shape;353;p51"/>
          <p:cNvSpPr/>
          <p:nvPr/>
        </p:nvSpPr>
        <p:spPr>
          <a:xfrm>
            <a:off x="6887799" y="4062566"/>
            <a:ext cx="131400" cy="12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4" name="Google Shape;354;p51"/>
          <p:cNvSpPr/>
          <p:nvPr/>
        </p:nvSpPr>
        <p:spPr>
          <a:xfrm flipH="1" rot="10800000">
            <a:off x="719375" y="3186060"/>
            <a:ext cx="539318" cy="324281"/>
          </a:xfrm>
          <a:custGeom>
            <a:rect b="b" l="l" r="r" t="t"/>
            <a:pathLst>
              <a:path extrusionOk="0" h="493203" w="719091">
                <a:moveTo>
                  <a:pt x="0" y="493203"/>
                </a:moveTo>
                <a:cubicBezTo>
                  <a:pt x="110231" y="463611"/>
                  <a:pt x="220462" y="434019"/>
                  <a:pt x="284085" y="360038"/>
                </a:cubicBezTo>
                <a:cubicBezTo>
                  <a:pt x="347708" y="286057"/>
                  <a:pt x="309239" y="108504"/>
                  <a:pt x="381740" y="49320"/>
                </a:cubicBezTo>
                <a:cubicBezTo>
                  <a:pt x="454241" y="-9864"/>
                  <a:pt x="586666" y="-2466"/>
                  <a:pt x="719091" y="4932"/>
                </a:cubicBezTo>
              </a:path>
            </a:pathLst>
          </a:cu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55" name="Google Shape;355;p51"/>
          <p:cNvSpPr/>
          <p:nvPr/>
        </p:nvSpPr>
        <p:spPr>
          <a:xfrm flipH="1" rot="10800000">
            <a:off x="879686" y="3252134"/>
            <a:ext cx="193200" cy="1917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6" name="Google Shape;356;p51"/>
          <p:cNvSpPr txBox="1"/>
          <p:nvPr/>
        </p:nvSpPr>
        <p:spPr>
          <a:xfrm>
            <a:off x="580050" y="2936725"/>
            <a:ext cx="889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Producers</a:t>
            </a:r>
            <a:endParaRPr sz="1100"/>
          </a:p>
        </p:txBody>
      </p:sp>
      <p:cxnSp>
        <p:nvCxnSpPr>
          <p:cNvPr id="357" name="Google Shape;357;p51"/>
          <p:cNvCxnSpPr/>
          <p:nvPr/>
        </p:nvCxnSpPr>
        <p:spPr>
          <a:xfrm>
            <a:off x="3167777" y="3028950"/>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358" name="Google Shape;358;p51"/>
          <p:cNvCxnSpPr/>
          <p:nvPr/>
        </p:nvCxnSpPr>
        <p:spPr>
          <a:xfrm>
            <a:off x="4067751" y="3023399"/>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359" name="Google Shape;359;p51"/>
          <p:cNvCxnSpPr/>
          <p:nvPr/>
        </p:nvCxnSpPr>
        <p:spPr>
          <a:xfrm>
            <a:off x="4986595" y="3030059"/>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360" name="Google Shape;360;p51"/>
          <p:cNvCxnSpPr/>
          <p:nvPr/>
        </p:nvCxnSpPr>
        <p:spPr>
          <a:xfrm>
            <a:off x="5865485" y="3023399"/>
            <a:ext cx="0" cy="677400"/>
          </a:xfrm>
          <a:prstGeom prst="straightConnector1">
            <a:avLst/>
          </a:prstGeom>
          <a:noFill/>
          <a:ln cap="flat" cmpd="sng" w="9525">
            <a:solidFill>
              <a:schemeClr val="dk1"/>
            </a:solidFill>
            <a:prstDash val="solid"/>
            <a:miter lim="800000"/>
            <a:headEnd len="sm" w="sm" type="none"/>
            <a:tailEnd len="sm" w="sm" type="none"/>
          </a:ln>
        </p:spPr>
      </p:cxnSp>
      <p:pic>
        <p:nvPicPr>
          <p:cNvPr id="361" name="Google Shape;361;p51"/>
          <p:cNvPicPr preferRelativeResize="0"/>
          <p:nvPr/>
        </p:nvPicPr>
        <p:blipFill rotWithShape="1">
          <a:blip r:embed="rId4">
            <a:alphaModFix/>
          </a:blip>
          <a:srcRect b="0" l="0" r="0" t="0"/>
          <a:stretch/>
        </p:blipFill>
        <p:spPr>
          <a:xfrm>
            <a:off x="2476349" y="3086704"/>
            <a:ext cx="575433" cy="172629"/>
          </a:xfrm>
          <a:prstGeom prst="rect">
            <a:avLst/>
          </a:prstGeom>
          <a:noFill/>
          <a:ln>
            <a:noFill/>
          </a:ln>
        </p:spPr>
      </p:pic>
      <p:pic>
        <p:nvPicPr>
          <p:cNvPr id="362" name="Google Shape;362;p51"/>
          <p:cNvPicPr preferRelativeResize="0"/>
          <p:nvPr/>
        </p:nvPicPr>
        <p:blipFill rotWithShape="1">
          <a:blip r:embed="rId4">
            <a:alphaModFix/>
          </a:blip>
          <a:srcRect b="0" l="0" r="0" t="0"/>
          <a:stretch/>
        </p:blipFill>
        <p:spPr>
          <a:xfrm>
            <a:off x="4239458" y="3085955"/>
            <a:ext cx="575433" cy="172629"/>
          </a:xfrm>
          <a:prstGeom prst="rect">
            <a:avLst/>
          </a:prstGeom>
          <a:noFill/>
          <a:ln>
            <a:noFill/>
          </a:ln>
        </p:spPr>
      </p:pic>
      <p:pic>
        <p:nvPicPr>
          <p:cNvPr id="363" name="Google Shape;363;p51"/>
          <p:cNvPicPr preferRelativeResize="0"/>
          <p:nvPr/>
        </p:nvPicPr>
        <p:blipFill rotWithShape="1">
          <a:blip r:embed="rId4">
            <a:alphaModFix/>
          </a:blip>
          <a:srcRect b="0" l="0" r="0" t="0"/>
          <a:stretch/>
        </p:blipFill>
        <p:spPr>
          <a:xfrm>
            <a:off x="6049599" y="3080501"/>
            <a:ext cx="575433" cy="172629"/>
          </a:xfrm>
          <a:prstGeom prst="rect">
            <a:avLst/>
          </a:prstGeom>
          <a:noFill/>
          <a:ln>
            <a:noFill/>
          </a:ln>
        </p:spPr>
      </p:pic>
      <p:sp>
        <p:nvSpPr>
          <p:cNvPr id="364" name="Google Shape;364;p51"/>
          <p:cNvSpPr txBox="1"/>
          <p:nvPr/>
        </p:nvSpPr>
        <p:spPr>
          <a:xfrm>
            <a:off x="5961598" y="3394847"/>
            <a:ext cx="7332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dk1"/>
                </a:solidFill>
                <a:latin typeface="Calibri"/>
                <a:ea typeface="Calibri"/>
                <a:cs typeface="Calibri"/>
                <a:sym typeface="Calibri"/>
              </a:rPr>
              <a:t>Match Starts</a:t>
            </a:r>
            <a:endParaRPr sz="1100"/>
          </a:p>
        </p:txBody>
      </p:sp>
      <p:sp>
        <p:nvSpPr>
          <p:cNvPr id="365" name="Google Shape;365;p51"/>
          <p:cNvSpPr txBox="1"/>
          <p:nvPr/>
        </p:nvSpPr>
        <p:spPr>
          <a:xfrm>
            <a:off x="4178293" y="3389296"/>
            <a:ext cx="7332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dk1"/>
                </a:solidFill>
                <a:latin typeface="Calibri"/>
                <a:ea typeface="Calibri"/>
                <a:cs typeface="Calibri"/>
                <a:sym typeface="Calibri"/>
              </a:rPr>
              <a:t>Score: 1 - 0</a:t>
            </a:r>
            <a:endParaRPr sz="1100"/>
          </a:p>
        </p:txBody>
      </p:sp>
      <p:sp>
        <p:nvSpPr>
          <p:cNvPr id="366" name="Google Shape;366;p51"/>
          <p:cNvSpPr txBox="1"/>
          <p:nvPr/>
        </p:nvSpPr>
        <p:spPr>
          <a:xfrm>
            <a:off x="2492490" y="3389296"/>
            <a:ext cx="571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dk1"/>
                </a:solidFill>
                <a:latin typeface="Calibri"/>
                <a:ea typeface="Calibri"/>
                <a:cs typeface="Calibri"/>
                <a:sym typeface="Calibri"/>
              </a:rPr>
              <a:t>Red Card</a:t>
            </a:r>
            <a:endParaRPr sz="1100"/>
          </a:p>
        </p:txBody>
      </p:sp>
      <p:pic>
        <p:nvPicPr>
          <p:cNvPr id="367" name="Google Shape;367;p51"/>
          <p:cNvPicPr preferRelativeResize="0"/>
          <p:nvPr/>
        </p:nvPicPr>
        <p:blipFill rotWithShape="1">
          <a:blip r:embed="rId5">
            <a:alphaModFix/>
          </a:blip>
          <a:srcRect b="0" l="0" r="0" t="0"/>
          <a:stretch/>
        </p:blipFill>
        <p:spPr>
          <a:xfrm>
            <a:off x="5158300" y="3085955"/>
            <a:ext cx="575430" cy="210060"/>
          </a:xfrm>
          <a:prstGeom prst="rect">
            <a:avLst/>
          </a:prstGeom>
          <a:noFill/>
          <a:ln>
            <a:noFill/>
          </a:ln>
        </p:spPr>
      </p:pic>
      <p:sp>
        <p:nvSpPr>
          <p:cNvPr id="368" name="Google Shape;368;p51"/>
          <p:cNvSpPr txBox="1"/>
          <p:nvPr/>
        </p:nvSpPr>
        <p:spPr>
          <a:xfrm>
            <a:off x="5120532" y="3350400"/>
            <a:ext cx="7332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
                <a:solidFill>
                  <a:schemeClr val="dk1"/>
                </a:solidFill>
                <a:latin typeface="Calibri"/>
                <a:ea typeface="Calibri"/>
                <a:cs typeface="Calibri"/>
                <a:sym typeface="Calibri"/>
              </a:rPr>
              <a:t>Score:  </a:t>
            </a:r>
            <a:endParaRPr sz="1100"/>
          </a:p>
          <a:p>
            <a:pPr indent="0" lvl="0" marL="0" marR="0" rtl="0" algn="ctr">
              <a:spcBef>
                <a:spcPts val="0"/>
              </a:spcBef>
              <a:spcAft>
                <a:spcPts val="0"/>
              </a:spcAft>
              <a:buNone/>
            </a:pPr>
            <a:r>
              <a:rPr lang="en-GB" sz="900">
                <a:solidFill>
                  <a:schemeClr val="dk1"/>
                </a:solidFill>
                <a:latin typeface="Calibri"/>
                <a:ea typeface="Calibri"/>
                <a:cs typeface="Calibri"/>
                <a:sym typeface="Calibri"/>
              </a:rPr>
              <a:t>IND: 75 - 1</a:t>
            </a:r>
            <a:endParaRPr sz="1100"/>
          </a:p>
        </p:txBody>
      </p:sp>
      <p:cxnSp>
        <p:nvCxnSpPr>
          <p:cNvPr id="369" name="Google Shape;369;p51"/>
          <p:cNvCxnSpPr/>
          <p:nvPr/>
        </p:nvCxnSpPr>
        <p:spPr>
          <a:xfrm>
            <a:off x="2356582" y="3023399"/>
            <a:ext cx="0" cy="677400"/>
          </a:xfrm>
          <a:prstGeom prst="straightConnector1">
            <a:avLst/>
          </a:prstGeom>
          <a:noFill/>
          <a:ln cap="flat" cmpd="sng" w="9525">
            <a:solidFill>
              <a:schemeClr val="dk1"/>
            </a:solidFill>
            <a:prstDash val="solid"/>
            <a:miter lim="800000"/>
            <a:headEnd len="sm" w="sm" type="none"/>
            <a:tailEnd len="sm" w="sm" type="none"/>
          </a:ln>
        </p:spPr>
      </p:cxnSp>
      <p:pic>
        <p:nvPicPr>
          <p:cNvPr id="370" name="Google Shape;370;p51"/>
          <p:cNvPicPr preferRelativeResize="0"/>
          <p:nvPr/>
        </p:nvPicPr>
        <p:blipFill rotWithShape="1">
          <a:blip r:embed="rId5">
            <a:alphaModFix/>
          </a:blip>
          <a:srcRect b="0" l="0" r="0" t="0"/>
          <a:stretch/>
        </p:blipFill>
        <p:spPr>
          <a:xfrm>
            <a:off x="3328385" y="3093722"/>
            <a:ext cx="575430" cy="210060"/>
          </a:xfrm>
          <a:prstGeom prst="rect">
            <a:avLst/>
          </a:prstGeom>
          <a:noFill/>
          <a:ln>
            <a:noFill/>
          </a:ln>
        </p:spPr>
      </p:pic>
      <p:sp>
        <p:nvSpPr>
          <p:cNvPr id="371" name="Google Shape;371;p51"/>
          <p:cNvSpPr txBox="1"/>
          <p:nvPr/>
        </p:nvSpPr>
        <p:spPr>
          <a:xfrm>
            <a:off x="3244012" y="3351512"/>
            <a:ext cx="7332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
                <a:solidFill>
                  <a:schemeClr val="dk1"/>
                </a:solidFill>
                <a:latin typeface="Calibri"/>
                <a:ea typeface="Calibri"/>
                <a:cs typeface="Calibri"/>
                <a:sym typeface="Calibri"/>
              </a:rPr>
              <a:t>Score:  </a:t>
            </a:r>
            <a:endParaRPr sz="1100"/>
          </a:p>
          <a:p>
            <a:pPr indent="0" lvl="0" marL="0" marR="0" rtl="0" algn="ctr">
              <a:spcBef>
                <a:spcPts val="0"/>
              </a:spcBef>
              <a:spcAft>
                <a:spcPts val="0"/>
              </a:spcAft>
              <a:buNone/>
            </a:pPr>
            <a:r>
              <a:rPr lang="en-GB" sz="900">
                <a:solidFill>
                  <a:schemeClr val="dk1"/>
                </a:solidFill>
                <a:latin typeface="Calibri"/>
                <a:ea typeface="Calibri"/>
                <a:cs typeface="Calibri"/>
                <a:sym typeface="Calibri"/>
              </a:rPr>
              <a:t>IND: 210 - 8</a:t>
            </a:r>
            <a:endParaRPr sz="1100"/>
          </a:p>
        </p:txBody>
      </p:sp>
      <p:pic>
        <p:nvPicPr>
          <p:cNvPr id="372" name="Google Shape;372;p51"/>
          <p:cNvPicPr preferRelativeResize="0"/>
          <p:nvPr/>
        </p:nvPicPr>
        <p:blipFill rotWithShape="1">
          <a:blip r:embed="rId6">
            <a:alphaModFix/>
          </a:blip>
          <a:srcRect b="0" l="0" r="0" t="0"/>
          <a:stretch/>
        </p:blipFill>
        <p:spPr>
          <a:xfrm>
            <a:off x="1571029" y="3075217"/>
            <a:ext cx="645699" cy="282586"/>
          </a:xfrm>
          <a:prstGeom prst="rect">
            <a:avLst/>
          </a:prstGeom>
          <a:noFill/>
          <a:ln>
            <a:noFill/>
          </a:ln>
        </p:spPr>
      </p:pic>
      <p:sp>
        <p:nvSpPr>
          <p:cNvPr id="373" name="Google Shape;373;p51"/>
          <p:cNvSpPr txBox="1"/>
          <p:nvPr/>
        </p:nvSpPr>
        <p:spPr>
          <a:xfrm>
            <a:off x="1588075" y="3390402"/>
            <a:ext cx="709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dk1"/>
                </a:solidFill>
                <a:latin typeface="Calibri"/>
                <a:ea typeface="Calibri"/>
                <a:cs typeface="Calibri"/>
                <a:sym typeface="Calibri"/>
              </a:rPr>
              <a:t>RF: 6    6   -</a:t>
            </a:r>
            <a:endParaRPr sz="1100"/>
          </a:p>
          <a:p>
            <a:pPr indent="0" lvl="0" marL="0" marR="0" rtl="0" algn="l">
              <a:spcBef>
                <a:spcPts val="0"/>
              </a:spcBef>
              <a:spcAft>
                <a:spcPts val="0"/>
              </a:spcAft>
              <a:buNone/>
            </a:pPr>
            <a:r>
              <a:rPr lang="en-GB" sz="900">
                <a:solidFill>
                  <a:schemeClr val="dk1"/>
                </a:solidFill>
                <a:latin typeface="Calibri"/>
                <a:ea typeface="Calibri"/>
                <a:cs typeface="Calibri"/>
                <a:sym typeface="Calibri"/>
              </a:rPr>
              <a:t>RN: 7    1   -</a:t>
            </a:r>
            <a:endParaRPr sz="1100"/>
          </a:p>
        </p:txBody>
      </p:sp>
      <p:pic>
        <p:nvPicPr>
          <p:cNvPr descr="Untitled Document" id="374" name="Google Shape;374;p51"/>
          <p:cNvPicPr preferRelativeResize="0"/>
          <p:nvPr/>
        </p:nvPicPr>
        <p:blipFill rotWithShape="1">
          <a:blip r:embed="rId7">
            <a:alphaModFix/>
          </a:blip>
          <a:srcRect b="0" l="0" r="0" t="0"/>
          <a:stretch/>
        </p:blipFill>
        <p:spPr>
          <a:xfrm>
            <a:off x="7468269" y="3910529"/>
            <a:ext cx="985005" cy="854486"/>
          </a:xfrm>
          <a:prstGeom prst="rect">
            <a:avLst/>
          </a:prstGeom>
          <a:noFill/>
          <a:ln>
            <a:noFill/>
          </a:ln>
        </p:spPr>
      </p:pic>
      <p:sp>
        <p:nvSpPr>
          <p:cNvPr id="375" name="Google Shape;375;p51"/>
          <p:cNvSpPr txBox="1"/>
          <p:nvPr/>
        </p:nvSpPr>
        <p:spPr>
          <a:xfrm>
            <a:off x="8122604" y="1905775"/>
            <a:ext cx="948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Consumer Mobile</a:t>
            </a:r>
            <a:endParaRPr sz="1100"/>
          </a:p>
        </p:txBody>
      </p:sp>
      <p:sp>
        <p:nvSpPr>
          <p:cNvPr id="376" name="Google Shape;376;p51"/>
          <p:cNvSpPr txBox="1"/>
          <p:nvPr/>
        </p:nvSpPr>
        <p:spPr>
          <a:xfrm>
            <a:off x="8050900" y="3443817"/>
            <a:ext cx="1091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B050"/>
                </a:solidFill>
                <a:latin typeface="Calibri"/>
                <a:ea typeface="Calibri"/>
                <a:cs typeface="Calibri"/>
                <a:sym typeface="Calibri"/>
              </a:rPr>
              <a:t>Consumer Computer</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2"/>
          <p:cNvSpPr txBox="1"/>
          <p:nvPr/>
        </p:nvSpPr>
        <p:spPr>
          <a:xfrm>
            <a:off x="430275" y="974175"/>
            <a:ext cx="87138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By </a:t>
            </a:r>
            <a:r>
              <a:rPr lang="en-GB" sz="1800">
                <a:solidFill>
                  <a:schemeClr val="dk1"/>
                </a:solidFill>
                <a:latin typeface="Avenir"/>
                <a:ea typeface="Avenir"/>
                <a:cs typeface="Avenir"/>
                <a:sym typeface="Avenir"/>
              </a:rPr>
              <a:t>its</a:t>
            </a:r>
            <a:r>
              <a:rPr lang="en-GB" sz="1800">
                <a:solidFill>
                  <a:schemeClr val="dk1"/>
                </a:solidFill>
                <a:latin typeface="Avenir"/>
                <a:ea typeface="Avenir"/>
                <a:cs typeface="Avenir"/>
                <a:sym typeface="Avenir"/>
              </a:rPr>
              <a:t> nature the item in the queue follow specific ordering</a:t>
            </a:r>
            <a:endParaRPr sz="1800">
              <a:solidFill>
                <a:schemeClr val="dk1"/>
              </a:solidFill>
              <a:latin typeface="Avenir"/>
              <a:ea typeface="Avenir"/>
              <a:cs typeface="Avenir"/>
              <a:sym typeface="Avenir"/>
            </a:endParaRPr>
          </a:p>
        </p:txBody>
      </p:sp>
      <p:sp>
        <p:nvSpPr>
          <p:cNvPr id="382" name="Google Shape;382;p52"/>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How Kafka Works</a:t>
            </a:r>
            <a:endParaRPr i="0" sz="2600" u="none" cap="none" strike="noStrike">
              <a:solidFill>
                <a:srgbClr val="434343"/>
              </a:solidFill>
              <a:latin typeface="Avenir"/>
              <a:ea typeface="Avenir"/>
              <a:cs typeface="Avenir"/>
              <a:sym typeface="Avenir"/>
            </a:endParaRPr>
          </a:p>
        </p:txBody>
      </p:sp>
      <p:pic>
        <p:nvPicPr>
          <p:cNvPr id="383" name="Google Shape;383;p52"/>
          <p:cNvPicPr preferRelativeResize="0"/>
          <p:nvPr/>
        </p:nvPicPr>
        <p:blipFill rotWithShape="1">
          <a:blip r:embed="rId3">
            <a:alphaModFix/>
          </a:blip>
          <a:srcRect b="0" l="0" r="0" t="0"/>
          <a:stretch/>
        </p:blipFill>
        <p:spPr>
          <a:xfrm>
            <a:off x="7545170" y="1874526"/>
            <a:ext cx="493824" cy="987794"/>
          </a:xfrm>
          <a:prstGeom prst="rect">
            <a:avLst/>
          </a:prstGeom>
          <a:noFill/>
          <a:ln>
            <a:noFill/>
          </a:ln>
        </p:spPr>
      </p:pic>
      <p:sp>
        <p:nvSpPr>
          <p:cNvPr id="384" name="Google Shape;384;p52"/>
          <p:cNvSpPr/>
          <p:nvPr/>
        </p:nvSpPr>
        <p:spPr>
          <a:xfrm>
            <a:off x="1398013" y="3028950"/>
            <a:ext cx="5390700" cy="6642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5" name="Google Shape;385;p52"/>
          <p:cNvSpPr/>
          <p:nvPr/>
        </p:nvSpPr>
        <p:spPr>
          <a:xfrm>
            <a:off x="6788725" y="2057175"/>
            <a:ext cx="787831" cy="1396439"/>
          </a:xfrm>
          <a:custGeom>
            <a:rect b="b" l="l" r="r" t="t"/>
            <a:pathLst>
              <a:path extrusionOk="0" h="3305181" w="1567823">
                <a:moveTo>
                  <a:pt x="0" y="3283762"/>
                </a:moveTo>
                <a:cubicBezTo>
                  <a:pt x="88776" y="3321492"/>
                  <a:pt x="177553" y="3359222"/>
                  <a:pt x="230819" y="2928655"/>
                </a:cubicBezTo>
                <a:cubicBezTo>
                  <a:pt x="284085" y="2498088"/>
                  <a:pt x="116889" y="1176795"/>
                  <a:pt x="319596" y="700360"/>
                </a:cubicBezTo>
                <a:cubicBezTo>
                  <a:pt x="522303" y="223925"/>
                  <a:pt x="1253231" y="179536"/>
                  <a:pt x="1447060" y="70045"/>
                </a:cubicBezTo>
                <a:cubicBezTo>
                  <a:pt x="1640889" y="-39446"/>
                  <a:pt x="1561730" y="1983"/>
                  <a:pt x="1482571" y="43412"/>
                </a:cubicBezTo>
              </a:path>
            </a:pathLst>
          </a:cu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86" name="Google Shape;386;p52"/>
          <p:cNvSpPr/>
          <p:nvPr/>
        </p:nvSpPr>
        <p:spPr>
          <a:xfrm>
            <a:off x="6858556" y="2424865"/>
            <a:ext cx="129600" cy="9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7" name="Google Shape;387;p52"/>
          <p:cNvSpPr/>
          <p:nvPr/>
        </p:nvSpPr>
        <p:spPr>
          <a:xfrm>
            <a:off x="6805541" y="3431125"/>
            <a:ext cx="728946" cy="1025697"/>
          </a:xfrm>
          <a:custGeom>
            <a:rect b="b" l="l" r="r" t="t"/>
            <a:pathLst>
              <a:path extrusionOk="0" h="1848102" w="1429305">
                <a:moveTo>
                  <a:pt x="0" y="10425"/>
                </a:moveTo>
                <a:cubicBezTo>
                  <a:pt x="72501" y="-8810"/>
                  <a:pt x="145002" y="-28045"/>
                  <a:pt x="213064" y="214611"/>
                </a:cubicBezTo>
                <a:cubicBezTo>
                  <a:pt x="281126" y="457267"/>
                  <a:pt x="205666" y="1194114"/>
                  <a:pt x="408373" y="1466362"/>
                </a:cubicBezTo>
                <a:cubicBezTo>
                  <a:pt x="611080" y="1738610"/>
                  <a:pt x="1020192" y="1793356"/>
                  <a:pt x="1429305" y="1848102"/>
                </a:cubicBezTo>
              </a:path>
            </a:pathLst>
          </a:cu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88" name="Google Shape;388;p52"/>
          <p:cNvSpPr/>
          <p:nvPr/>
        </p:nvSpPr>
        <p:spPr>
          <a:xfrm>
            <a:off x="6887799" y="4062566"/>
            <a:ext cx="131400" cy="1260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9" name="Google Shape;389;p52"/>
          <p:cNvSpPr/>
          <p:nvPr/>
        </p:nvSpPr>
        <p:spPr>
          <a:xfrm flipH="1" rot="10800000">
            <a:off x="719375" y="3186060"/>
            <a:ext cx="539318" cy="324281"/>
          </a:xfrm>
          <a:custGeom>
            <a:rect b="b" l="l" r="r" t="t"/>
            <a:pathLst>
              <a:path extrusionOk="0" h="493203" w="719091">
                <a:moveTo>
                  <a:pt x="0" y="493203"/>
                </a:moveTo>
                <a:cubicBezTo>
                  <a:pt x="110231" y="463611"/>
                  <a:pt x="220462" y="434019"/>
                  <a:pt x="284085" y="360038"/>
                </a:cubicBezTo>
                <a:cubicBezTo>
                  <a:pt x="347708" y="286057"/>
                  <a:pt x="309239" y="108504"/>
                  <a:pt x="381740" y="49320"/>
                </a:cubicBezTo>
                <a:cubicBezTo>
                  <a:pt x="454241" y="-9864"/>
                  <a:pt x="586666" y="-2466"/>
                  <a:pt x="719091" y="4932"/>
                </a:cubicBezTo>
              </a:path>
            </a:pathLst>
          </a:cu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90" name="Google Shape;390;p52"/>
          <p:cNvSpPr/>
          <p:nvPr/>
        </p:nvSpPr>
        <p:spPr>
          <a:xfrm flipH="1" rot="10800000">
            <a:off x="879686" y="3252134"/>
            <a:ext cx="193200" cy="1917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1" name="Google Shape;391;p52"/>
          <p:cNvSpPr txBox="1"/>
          <p:nvPr/>
        </p:nvSpPr>
        <p:spPr>
          <a:xfrm>
            <a:off x="580050" y="2936725"/>
            <a:ext cx="889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Producers</a:t>
            </a:r>
            <a:endParaRPr sz="1100"/>
          </a:p>
        </p:txBody>
      </p:sp>
      <p:cxnSp>
        <p:nvCxnSpPr>
          <p:cNvPr id="392" name="Google Shape;392;p52"/>
          <p:cNvCxnSpPr/>
          <p:nvPr/>
        </p:nvCxnSpPr>
        <p:spPr>
          <a:xfrm>
            <a:off x="3167777" y="3028950"/>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393" name="Google Shape;393;p52"/>
          <p:cNvCxnSpPr/>
          <p:nvPr/>
        </p:nvCxnSpPr>
        <p:spPr>
          <a:xfrm>
            <a:off x="4067751" y="3023399"/>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394" name="Google Shape;394;p52"/>
          <p:cNvCxnSpPr/>
          <p:nvPr/>
        </p:nvCxnSpPr>
        <p:spPr>
          <a:xfrm>
            <a:off x="4986595" y="3030059"/>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395" name="Google Shape;395;p52"/>
          <p:cNvCxnSpPr/>
          <p:nvPr/>
        </p:nvCxnSpPr>
        <p:spPr>
          <a:xfrm>
            <a:off x="5865485" y="3023399"/>
            <a:ext cx="0" cy="677400"/>
          </a:xfrm>
          <a:prstGeom prst="straightConnector1">
            <a:avLst/>
          </a:prstGeom>
          <a:noFill/>
          <a:ln cap="flat" cmpd="sng" w="9525">
            <a:solidFill>
              <a:schemeClr val="dk1"/>
            </a:solidFill>
            <a:prstDash val="solid"/>
            <a:miter lim="800000"/>
            <a:headEnd len="sm" w="sm" type="none"/>
            <a:tailEnd len="sm" w="sm" type="none"/>
          </a:ln>
        </p:spPr>
      </p:cxnSp>
      <p:pic>
        <p:nvPicPr>
          <p:cNvPr id="396" name="Google Shape;396;p52"/>
          <p:cNvPicPr preferRelativeResize="0"/>
          <p:nvPr/>
        </p:nvPicPr>
        <p:blipFill rotWithShape="1">
          <a:blip r:embed="rId4">
            <a:alphaModFix/>
          </a:blip>
          <a:srcRect b="0" l="0" r="0" t="0"/>
          <a:stretch/>
        </p:blipFill>
        <p:spPr>
          <a:xfrm>
            <a:off x="2476349" y="3086704"/>
            <a:ext cx="575433" cy="172629"/>
          </a:xfrm>
          <a:prstGeom prst="rect">
            <a:avLst/>
          </a:prstGeom>
          <a:noFill/>
          <a:ln>
            <a:noFill/>
          </a:ln>
        </p:spPr>
      </p:pic>
      <p:pic>
        <p:nvPicPr>
          <p:cNvPr id="397" name="Google Shape;397;p52"/>
          <p:cNvPicPr preferRelativeResize="0"/>
          <p:nvPr/>
        </p:nvPicPr>
        <p:blipFill rotWithShape="1">
          <a:blip r:embed="rId4">
            <a:alphaModFix/>
          </a:blip>
          <a:srcRect b="0" l="0" r="0" t="0"/>
          <a:stretch/>
        </p:blipFill>
        <p:spPr>
          <a:xfrm>
            <a:off x="4239458" y="3085955"/>
            <a:ext cx="575433" cy="172629"/>
          </a:xfrm>
          <a:prstGeom prst="rect">
            <a:avLst/>
          </a:prstGeom>
          <a:noFill/>
          <a:ln>
            <a:noFill/>
          </a:ln>
        </p:spPr>
      </p:pic>
      <p:pic>
        <p:nvPicPr>
          <p:cNvPr id="398" name="Google Shape;398;p52"/>
          <p:cNvPicPr preferRelativeResize="0"/>
          <p:nvPr/>
        </p:nvPicPr>
        <p:blipFill rotWithShape="1">
          <a:blip r:embed="rId4">
            <a:alphaModFix/>
          </a:blip>
          <a:srcRect b="0" l="0" r="0" t="0"/>
          <a:stretch/>
        </p:blipFill>
        <p:spPr>
          <a:xfrm>
            <a:off x="6049599" y="3080501"/>
            <a:ext cx="575433" cy="172629"/>
          </a:xfrm>
          <a:prstGeom prst="rect">
            <a:avLst/>
          </a:prstGeom>
          <a:noFill/>
          <a:ln>
            <a:noFill/>
          </a:ln>
        </p:spPr>
      </p:pic>
      <p:sp>
        <p:nvSpPr>
          <p:cNvPr id="399" name="Google Shape;399;p52"/>
          <p:cNvSpPr txBox="1"/>
          <p:nvPr/>
        </p:nvSpPr>
        <p:spPr>
          <a:xfrm>
            <a:off x="5961598" y="3394847"/>
            <a:ext cx="7332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dk1"/>
                </a:solidFill>
                <a:latin typeface="Calibri"/>
                <a:ea typeface="Calibri"/>
                <a:cs typeface="Calibri"/>
                <a:sym typeface="Calibri"/>
              </a:rPr>
              <a:t>Match Starts</a:t>
            </a:r>
            <a:endParaRPr sz="1100"/>
          </a:p>
        </p:txBody>
      </p:sp>
      <p:sp>
        <p:nvSpPr>
          <p:cNvPr id="400" name="Google Shape;400;p52"/>
          <p:cNvSpPr txBox="1"/>
          <p:nvPr/>
        </p:nvSpPr>
        <p:spPr>
          <a:xfrm>
            <a:off x="4178293" y="3389296"/>
            <a:ext cx="7332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dk1"/>
                </a:solidFill>
                <a:latin typeface="Calibri"/>
                <a:ea typeface="Calibri"/>
                <a:cs typeface="Calibri"/>
                <a:sym typeface="Calibri"/>
              </a:rPr>
              <a:t>Score: 1 - 0</a:t>
            </a:r>
            <a:endParaRPr sz="1100"/>
          </a:p>
        </p:txBody>
      </p:sp>
      <p:sp>
        <p:nvSpPr>
          <p:cNvPr id="401" name="Google Shape;401;p52"/>
          <p:cNvSpPr txBox="1"/>
          <p:nvPr/>
        </p:nvSpPr>
        <p:spPr>
          <a:xfrm>
            <a:off x="2492490" y="3389296"/>
            <a:ext cx="571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dk1"/>
                </a:solidFill>
                <a:latin typeface="Calibri"/>
                <a:ea typeface="Calibri"/>
                <a:cs typeface="Calibri"/>
                <a:sym typeface="Calibri"/>
              </a:rPr>
              <a:t>Red Card</a:t>
            </a:r>
            <a:endParaRPr sz="1100"/>
          </a:p>
        </p:txBody>
      </p:sp>
      <p:pic>
        <p:nvPicPr>
          <p:cNvPr id="402" name="Google Shape;402;p52"/>
          <p:cNvPicPr preferRelativeResize="0"/>
          <p:nvPr/>
        </p:nvPicPr>
        <p:blipFill rotWithShape="1">
          <a:blip r:embed="rId5">
            <a:alphaModFix/>
          </a:blip>
          <a:srcRect b="0" l="0" r="0" t="0"/>
          <a:stretch/>
        </p:blipFill>
        <p:spPr>
          <a:xfrm>
            <a:off x="5158300" y="3085955"/>
            <a:ext cx="575430" cy="210060"/>
          </a:xfrm>
          <a:prstGeom prst="rect">
            <a:avLst/>
          </a:prstGeom>
          <a:noFill/>
          <a:ln>
            <a:noFill/>
          </a:ln>
        </p:spPr>
      </p:pic>
      <p:sp>
        <p:nvSpPr>
          <p:cNvPr id="403" name="Google Shape;403;p52"/>
          <p:cNvSpPr txBox="1"/>
          <p:nvPr/>
        </p:nvSpPr>
        <p:spPr>
          <a:xfrm>
            <a:off x="5120532" y="3350400"/>
            <a:ext cx="7332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
                <a:solidFill>
                  <a:schemeClr val="dk1"/>
                </a:solidFill>
                <a:latin typeface="Calibri"/>
                <a:ea typeface="Calibri"/>
                <a:cs typeface="Calibri"/>
                <a:sym typeface="Calibri"/>
              </a:rPr>
              <a:t>Score:  </a:t>
            </a:r>
            <a:endParaRPr sz="1100"/>
          </a:p>
          <a:p>
            <a:pPr indent="0" lvl="0" marL="0" marR="0" rtl="0" algn="ctr">
              <a:spcBef>
                <a:spcPts val="0"/>
              </a:spcBef>
              <a:spcAft>
                <a:spcPts val="0"/>
              </a:spcAft>
              <a:buNone/>
            </a:pPr>
            <a:r>
              <a:rPr lang="en-GB" sz="900">
                <a:solidFill>
                  <a:schemeClr val="dk1"/>
                </a:solidFill>
                <a:latin typeface="Calibri"/>
                <a:ea typeface="Calibri"/>
                <a:cs typeface="Calibri"/>
                <a:sym typeface="Calibri"/>
              </a:rPr>
              <a:t>IND: 75 - 1</a:t>
            </a:r>
            <a:endParaRPr sz="1100"/>
          </a:p>
        </p:txBody>
      </p:sp>
      <p:cxnSp>
        <p:nvCxnSpPr>
          <p:cNvPr id="404" name="Google Shape;404;p52"/>
          <p:cNvCxnSpPr/>
          <p:nvPr/>
        </p:nvCxnSpPr>
        <p:spPr>
          <a:xfrm>
            <a:off x="2356582" y="3023399"/>
            <a:ext cx="0" cy="677400"/>
          </a:xfrm>
          <a:prstGeom prst="straightConnector1">
            <a:avLst/>
          </a:prstGeom>
          <a:noFill/>
          <a:ln cap="flat" cmpd="sng" w="9525">
            <a:solidFill>
              <a:schemeClr val="dk1"/>
            </a:solidFill>
            <a:prstDash val="solid"/>
            <a:miter lim="800000"/>
            <a:headEnd len="sm" w="sm" type="none"/>
            <a:tailEnd len="sm" w="sm" type="none"/>
          </a:ln>
        </p:spPr>
      </p:cxnSp>
      <p:pic>
        <p:nvPicPr>
          <p:cNvPr id="405" name="Google Shape;405;p52"/>
          <p:cNvPicPr preferRelativeResize="0"/>
          <p:nvPr/>
        </p:nvPicPr>
        <p:blipFill rotWithShape="1">
          <a:blip r:embed="rId5">
            <a:alphaModFix/>
          </a:blip>
          <a:srcRect b="0" l="0" r="0" t="0"/>
          <a:stretch/>
        </p:blipFill>
        <p:spPr>
          <a:xfrm>
            <a:off x="3328385" y="3093722"/>
            <a:ext cx="575430" cy="210060"/>
          </a:xfrm>
          <a:prstGeom prst="rect">
            <a:avLst/>
          </a:prstGeom>
          <a:noFill/>
          <a:ln>
            <a:noFill/>
          </a:ln>
        </p:spPr>
      </p:pic>
      <p:sp>
        <p:nvSpPr>
          <p:cNvPr id="406" name="Google Shape;406;p52"/>
          <p:cNvSpPr txBox="1"/>
          <p:nvPr/>
        </p:nvSpPr>
        <p:spPr>
          <a:xfrm>
            <a:off x="3244012" y="3351512"/>
            <a:ext cx="7332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
                <a:solidFill>
                  <a:schemeClr val="dk1"/>
                </a:solidFill>
                <a:latin typeface="Calibri"/>
                <a:ea typeface="Calibri"/>
                <a:cs typeface="Calibri"/>
                <a:sym typeface="Calibri"/>
              </a:rPr>
              <a:t>Score:  </a:t>
            </a:r>
            <a:endParaRPr sz="1100"/>
          </a:p>
          <a:p>
            <a:pPr indent="0" lvl="0" marL="0" marR="0" rtl="0" algn="ctr">
              <a:spcBef>
                <a:spcPts val="0"/>
              </a:spcBef>
              <a:spcAft>
                <a:spcPts val="0"/>
              </a:spcAft>
              <a:buNone/>
            </a:pPr>
            <a:r>
              <a:rPr lang="en-GB" sz="900">
                <a:solidFill>
                  <a:schemeClr val="dk1"/>
                </a:solidFill>
                <a:latin typeface="Calibri"/>
                <a:ea typeface="Calibri"/>
                <a:cs typeface="Calibri"/>
                <a:sym typeface="Calibri"/>
              </a:rPr>
              <a:t>IND: 210 - 8</a:t>
            </a:r>
            <a:endParaRPr sz="1100"/>
          </a:p>
        </p:txBody>
      </p:sp>
      <p:pic>
        <p:nvPicPr>
          <p:cNvPr id="407" name="Google Shape;407;p52"/>
          <p:cNvPicPr preferRelativeResize="0"/>
          <p:nvPr/>
        </p:nvPicPr>
        <p:blipFill rotWithShape="1">
          <a:blip r:embed="rId6">
            <a:alphaModFix/>
          </a:blip>
          <a:srcRect b="0" l="0" r="0" t="0"/>
          <a:stretch/>
        </p:blipFill>
        <p:spPr>
          <a:xfrm>
            <a:off x="1571029" y="3075217"/>
            <a:ext cx="645699" cy="282586"/>
          </a:xfrm>
          <a:prstGeom prst="rect">
            <a:avLst/>
          </a:prstGeom>
          <a:noFill/>
          <a:ln>
            <a:noFill/>
          </a:ln>
        </p:spPr>
      </p:pic>
      <p:sp>
        <p:nvSpPr>
          <p:cNvPr id="408" name="Google Shape;408;p52"/>
          <p:cNvSpPr txBox="1"/>
          <p:nvPr/>
        </p:nvSpPr>
        <p:spPr>
          <a:xfrm>
            <a:off x="1588075" y="3390402"/>
            <a:ext cx="709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dk1"/>
                </a:solidFill>
                <a:latin typeface="Calibri"/>
                <a:ea typeface="Calibri"/>
                <a:cs typeface="Calibri"/>
                <a:sym typeface="Calibri"/>
              </a:rPr>
              <a:t>RF: 6    6   -</a:t>
            </a:r>
            <a:endParaRPr sz="1100"/>
          </a:p>
          <a:p>
            <a:pPr indent="0" lvl="0" marL="0" marR="0" rtl="0" algn="l">
              <a:spcBef>
                <a:spcPts val="0"/>
              </a:spcBef>
              <a:spcAft>
                <a:spcPts val="0"/>
              </a:spcAft>
              <a:buNone/>
            </a:pPr>
            <a:r>
              <a:rPr lang="en-GB" sz="900">
                <a:solidFill>
                  <a:schemeClr val="dk1"/>
                </a:solidFill>
                <a:latin typeface="Calibri"/>
                <a:ea typeface="Calibri"/>
                <a:cs typeface="Calibri"/>
                <a:sym typeface="Calibri"/>
              </a:rPr>
              <a:t>RN: 7    1   -</a:t>
            </a:r>
            <a:endParaRPr sz="1100"/>
          </a:p>
        </p:txBody>
      </p:sp>
      <p:pic>
        <p:nvPicPr>
          <p:cNvPr descr="Untitled Document" id="409" name="Google Shape;409;p52"/>
          <p:cNvPicPr preferRelativeResize="0"/>
          <p:nvPr/>
        </p:nvPicPr>
        <p:blipFill rotWithShape="1">
          <a:blip r:embed="rId7">
            <a:alphaModFix/>
          </a:blip>
          <a:srcRect b="0" l="0" r="0" t="0"/>
          <a:stretch/>
        </p:blipFill>
        <p:spPr>
          <a:xfrm>
            <a:off x="7468269" y="3910529"/>
            <a:ext cx="985005" cy="854486"/>
          </a:xfrm>
          <a:prstGeom prst="rect">
            <a:avLst/>
          </a:prstGeom>
          <a:noFill/>
          <a:ln>
            <a:noFill/>
          </a:ln>
        </p:spPr>
      </p:pic>
      <p:sp>
        <p:nvSpPr>
          <p:cNvPr id="410" name="Google Shape;410;p52"/>
          <p:cNvSpPr txBox="1"/>
          <p:nvPr/>
        </p:nvSpPr>
        <p:spPr>
          <a:xfrm>
            <a:off x="8122604" y="1905775"/>
            <a:ext cx="948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Consumer Mobile</a:t>
            </a:r>
            <a:endParaRPr sz="1100"/>
          </a:p>
        </p:txBody>
      </p:sp>
      <p:sp>
        <p:nvSpPr>
          <p:cNvPr id="411" name="Google Shape;411;p52"/>
          <p:cNvSpPr txBox="1"/>
          <p:nvPr/>
        </p:nvSpPr>
        <p:spPr>
          <a:xfrm>
            <a:off x="8050900" y="3443817"/>
            <a:ext cx="1091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B050"/>
                </a:solidFill>
                <a:latin typeface="Calibri"/>
                <a:ea typeface="Calibri"/>
                <a:cs typeface="Calibri"/>
                <a:sym typeface="Calibri"/>
              </a:rPr>
              <a:t>Consumer Computer</a:t>
            </a:r>
            <a:endParaRPr sz="1100"/>
          </a:p>
        </p:txBody>
      </p:sp>
      <p:sp>
        <p:nvSpPr>
          <p:cNvPr id="412" name="Google Shape;412;p52"/>
          <p:cNvSpPr/>
          <p:nvPr/>
        </p:nvSpPr>
        <p:spPr>
          <a:xfrm>
            <a:off x="4540600" y="2479988"/>
            <a:ext cx="1652312" cy="550813"/>
          </a:xfrm>
          <a:custGeom>
            <a:rect b="b" l="l" r="r" t="t"/>
            <a:pathLst>
              <a:path extrusionOk="0" h="834565" w="2503503">
                <a:moveTo>
                  <a:pt x="2503503" y="799055"/>
                </a:moveTo>
                <a:cubicBezTo>
                  <a:pt x="2028547" y="396600"/>
                  <a:pt x="1553591" y="-5854"/>
                  <a:pt x="1136341" y="64"/>
                </a:cubicBezTo>
                <a:cubicBezTo>
                  <a:pt x="719090" y="5982"/>
                  <a:pt x="359545" y="420273"/>
                  <a:pt x="0" y="834565"/>
                </a:cubicBezTo>
              </a:path>
            </a:pathLst>
          </a:cu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413" name="Google Shape;413;p52"/>
          <p:cNvSpPr/>
          <p:nvPr/>
        </p:nvSpPr>
        <p:spPr>
          <a:xfrm>
            <a:off x="2869500" y="2504125"/>
            <a:ext cx="1671088" cy="525776"/>
          </a:xfrm>
          <a:custGeom>
            <a:rect b="b" l="l" r="r" t="t"/>
            <a:pathLst>
              <a:path extrusionOk="0" h="834565" w="2503503">
                <a:moveTo>
                  <a:pt x="2503503" y="799055"/>
                </a:moveTo>
                <a:cubicBezTo>
                  <a:pt x="2028547" y="396600"/>
                  <a:pt x="1553591" y="-5854"/>
                  <a:pt x="1136341" y="64"/>
                </a:cubicBezTo>
                <a:cubicBezTo>
                  <a:pt x="719090" y="5982"/>
                  <a:pt x="359545" y="420273"/>
                  <a:pt x="0" y="834565"/>
                </a:cubicBezTo>
              </a:path>
            </a:pathLst>
          </a:cu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414" name="Google Shape;414;p52"/>
          <p:cNvSpPr/>
          <p:nvPr/>
        </p:nvSpPr>
        <p:spPr>
          <a:xfrm rot="10800000">
            <a:off x="3814662" y="3686862"/>
            <a:ext cx="1671088" cy="550813"/>
          </a:xfrm>
          <a:custGeom>
            <a:rect b="b" l="l" r="r" t="t"/>
            <a:pathLst>
              <a:path extrusionOk="0" h="834565" w="2503503">
                <a:moveTo>
                  <a:pt x="2503503" y="799055"/>
                </a:moveTo>
                <a:cubicBezTo>
                  <a:pt x="2028547" y="396600"/>
                  <a:pt x="1553591" y="-5854"/>
                  <a:pt x="1136341" y="64"/>
                </a:cubicBezTo>
                <a:cubicBezTo>
                  <a:pt x="719090" y="5982"/>
                  <a:pt x="359545" y="420273"/>
                  <a:pt x="0" y="834565"/>
                </a:cubicBezTo>
              </a:path>
            </a:pathLst>
          </a:cu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3"/>
          <p:cNvSpPr txBox="1"/>
          <p:nvPr/>
        </p:nvSpPr>
        <p:spPr>
          <a:xfrm>
            <a:off x="430275" y="974175"/>
            <a:ext cx="87138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We could randomly distribute the contents of the queue on to multiple queues</a:t>
            </a:r>
            <a:endParaRPr sz="1800">
              <a:solidFill>
                <a:schemeClr val="dk1"/>
              </a:solidFill>
              <a:latin typeface="Avenir"/>
              <a:ea typeface="Avenir"/>
              <a:cs typeface="Avenir"/>
              <a:sym typeface="Avenir"/>
            </a:endParaRPr>
          </a:p>
        </p:txBody>
      </p:sp>
      <p:sp>
        <p:nvSpPr>
          <p:cNvPr id="420" name="Google Shape;420;p53"/>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How Kafka Works</a:t>
            </a:r>
            <a:endParaRPr i="0" sz="2600" u="none" cap="none" strike="noStrike">
              <a:solidFill>
                <a:srgbClr val="434343"/>
              </a:solidFill>
              <a:latin typeface="Avenir"/>
              <a:ea typeface="Avenir"/>
              <a:cs typeface="Avenir"/>
              <a:sym typeface="Avenir"/>
            </a:endParaRPr>
          </a:p>
        </p:txBody>
      </p:sp>
      <p:pic>
        <p:nvPicPr>
          <p:cNvPr id="421" name="Google Shape;421;p53"/>
          <p:cNvPicPr preferRelativeResize="0"/>
          <p:nvPr/>
        </p:nvPicPr>
        <p:blipFill rotWithShape="1">
          <a:blip r:embed="rId3">
            <a:alphaModFix/>
          </a:blip>
          <a:srcRect b="0" l="0" r="0" t="0"/>
          <a:stretch/>
        </p:blipFill>
        <p:spPr>
          <a:xfrm>
            <a:off x="7545170" y="1874526"/>
            <a:ext cx="493824" cy="987794"/>
          </a:xfrm>
          <a:prstGeom prst="rect">
            <a:avLst/>
          </a:prstGeom>
          <a:noFill/>
          <a:ln>
            <a:noFill/>
          </a:ln>
        </p:spPr>
      </p:pic>
      <p:sp>
        <p:nvSpPr>
          <p:cNvPr id="422" name="Google Shape;422;p53"/>
          <p:cNvSpPr/>
          <p:nvPr/>
        </p:nvSpPr>
        <p:spPr>
          <a:xfrm>
            <a:off x="6788725" y="2057175"/>
            <a:ext cx="787831" cy="1396439"/>
          </a:xfrm>
          <a:custGeom>
            <a:rect b="b" l="l" r="r" t="t"/>
            <a:pathLst>
              <a:path extrusionOk="0" h="3305181" w="1567823">
                <a:moveTo>
                  <a:pt x="0" y="3283762"/>
                </a:moveTo>
                <a:cubicBezTo>
                  <a:pt x="88776" y="3321492"/>
                  <a:pt x="177553" y="3359222"/>
                  <a:pt x="230819" y="2928655"/>
                </a:cubicBezTo>
                <a:cubicBezTo>
                  <a:pt x="284085" y="2498088"/>
                  <a:pt x="116889" y="1176795"/>
                  <a:pt x="319596" y="700360"/>
                </a:cubicBezTo>
                <a:cubicBezTo>
                  <a:pt x="522303" y="223925"/>
                  <a:pt x="1253231" y="179536"/>
                  <a:pt x="1447060" y="70045"/>
                </a:cubicBezTo>
                <a:cubicBezTo>
                  <a:pt x="1640889" y="-39446"/>
                  <a:pt x="1561730" y="1983"/>
                  <a:pt x="1482571" y="43412"/>
                </a:cubicBezTo>
              </a:path>
            </a:pathLst>
          </a:cu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423" name="Google Shape;423;p53"/>
          <p:cNvSpPr/>
          <p:nvPr/>
        </p:nvSpPr>
        <p:spPr>
          <a:xfrm>
            <a:off x="6805541" y="3431125"/>
            <a:ext cx="728946" cy="1025697"/>
          </a:xfrm>
          <a:custGeom>
            <a:rect b="b" l="l" r="r" t="t"/>
            <a:pathLst>
              <a:path extrusionOk="0" h="1848102" w="1429305">
                <a:moveTo>
                  <a:pt x="0" y="10425"/>
                </a:moveTo>
                <a:cubicBezTo>
                  <a:pt x="72501" y="-8810"/>
                  <a:pt x="145002" y="-28045"/>
                  <a:pt x="213064" y="214611"/>
                </a:cubicBezTo>
                <a:cubicBezTo>
                  <a:pt x="281126" y="457267"/>
                  <a:pt x="205666" y="1194114"/>
                  <a:pt x="408373" y="1466362"/>
                </a:cubicBezTo>
                <a:cubicBezTo>
                  <a:pt x="611080" y="1738610"/>
                  <a:pt x="1020192" y="1793356"/>
                  <a:pt x="1429305" y="1848102"/>
                </a:cubicBezTo>
              </a:path>
            </a:pathLst>
          </a:cu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pic>
        <p:nvPicPr>
          <p:cNvPr descr="Untitled Document" id="424" name="Google Shape;424;p53"/>
          <p:cNvPicPr preferRelativeResize="0"/>
          <p:nvPr/>
        </p:nvPicPr>
        <p:blipFill rotWithShape="1">
          <a:blip r:embed="rId4">
            <a:alphaModFix/>
          </a:blip>
          <a:srcRect b="0" l="0" r="0" t="0"/>
          <a:stretch/>
        </p:blipFill>
        <p:spPr>
          <a:xfrm>
            <a:off x="7468269" y="3910529"/>
            <a:ext cx="985005" cy="854486"/>
          </a:xfrm>
          <a:prstGeom prst="rect">
            <a:avLst/>
          </a:prstGeom>
          <a:noFill/>
          <a:ln>
            <a:noFill/>
          </a:ln>
        </p:spPr>
      </p:pic>
      <p:sp>
        <p:nvSpPr>
          <p:cNvPr id="425" name="Google Shape;425;p53"/>
          <p:cNvSpPr txBox="1"/>
          <p:nvPr/>
        </p:nvSpPr>
        <p:spPr>
          <a:xfrm>
            <a:off x="8122604" y="1905775"/>
            <a:ext cx="948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Consumer Mobile</a:t>
            </a:r>
            <a:endParaRPr sz="1100"/>
          </a:p>
        </p:txBody>
      </p:sp>
      <p:sp>
        <p:nvSpPr>
          <p:cNvPr id="426" name="Google Shape;426;p53"/>
          <p:cNvSpPr txBox="1"/>
          <p:nvPr/>
        </p:nvSpPr>
        <p:spPr>
          <a:xfrm>
            <a:off x="8050900" y="3443817"/>
            <a:ext cx="1091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B050"/>
                </a:solidFill>
                <a:latin typeface="Calibri"/>
                <a:ea typeface="Calibri"/>
                <a:cs typeface="Calibri"/>
                <a:sym typeface="Calibri"/>
              </a:rPr>
              <a:t>Consumer Computer</a:t>
            </a:r>
            <a:endParaRPr sz="1100"/>
          </a:p>
        </p:txBody>
      </p:sp>
      <p:sp>
        <p:nvSpPr>
          <p:cNvPr id="427" name="Google Shape;427;p53"/>
          <p:cNvSpPr/>
          <p:nvPr/>
        </p:nvSpPr>
        <p:spPr>
          <a:xfrm>
            <a:off x="1329581" y="4062089"/>
            <a:ext cx="5390700" cy="6642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8" name="Google Shape;428;p53"/>
          <p:cNvSpPr/>
          <p:nvPr/>
        </p:nvSpPr>
        <p:spPr>
          <a:xfrm>
            <a:off x="1329580" y="2137851"/>
            <a:ext cx="5390700" cy="6642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9" name="Google Shape;429;p53"/>
          <p:cNvSpPr/>
          <p:nvPr/>
        </p:nvSpPr>
        <p:spPr>
          <a:xfrm>
            <a:off x="1321813" y="3028950"/>
            <a:ext cx="5390700" cy="6642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0" name="Google Shape;430;p53"/>
          <p:cNvSpPr/>
          <p:nvPr/>
        </p:nvSpPr>
        <p:spPr>
          <a:xfrm flipH="1" rot="10800000">
            <a:off x="643175" y="3186060"/>
            <a:ext cx="539318" cy="324281"/>
          </a:xfrm>
          <a:custGeom>
            <a:rect b="b" l="l" r="r" t="t"/>
            <a:pathLst>
              <a:path extrusionOk="0" h="493203" w="719091">
                <a:moveTo>
                  <a:pt x="0" y="493203"/>
                </a:moveTo>
                <a:cubicBezTo>
                  <a:pt x="110231" y="463611"/>
                  <a:pt x="220462" y="434019"/>
                  <a:pt x="284085" y="360038"/>
                </a:cubicBezTo>
                <a:cubicBezTo>
                  <a:pt x="347708" y="286057"/>
                  <a:pt x="309239" y="108504"/>
                  <a:pt x="381740" y="49320"/>
                </a:cubicBezTo>
                <a:cubicBezTo>
                  <a:pt x="454241" y="-9864"/>
                  <a:pt x="586666" y="-2466"/>
                  <a:pt x="719091" y="4932"/>
                </a:cubicBezTo>
              </a:path>
            </a:pathLst>
          </a:cu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431" name="Google Shape;431;p53"/>
          <p:cNvSpPr/>
          <p:nvPr/>
        </p:nvSpPr>
        <p:spPr>
          <a:xfrm flipH="1" rot="10800000">
            <a:off x="803486" y="3252134"/>
            <a:ext cx="193200" cy="1917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2" name="Google Shape;432;p53"/>
          <p:cNvSpPr txBox="1"/>
          <p:nvPr/>
        </p:nvSpPr>
        <p:spPr>
          <a:xfrm>
            <a:off x="399150" y="2936725"/>
            <a:ext cx="948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Producers</a:t>
            </a:r>
            <a:endParaRPr sz="1100"/>
          </a:p>
        </p:txBody>
      </p:sp>
      <p:cxnSp>
        <p:nvCxnSpPr>
          <p:cNvPr id="433" name="Google Shape;433;p53"/>
          <p:cNvCxnSpPr/>
          <p:nvPr/>
        </p:nvCxnSpPr>
        <p:spPr>
          <a:xfrm>
            <a:off x="3091577" y="3028950"/>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434" name="Google Shape;434;p53"/>
          <p:cNvCxnSpPr/>
          <p:nvPr/>
        </p:nvCxnSpPr>
        <p:spPr>
          <a:xfrm>
            <a:off x="3991551" y="3023399"/>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435" name="Google Shape;435;p53"/>
          <p:cNvCxnSpPr/>
          <p:nvPr/>
        </p:nvCxnSpPr>
        <p:spPr>
          <a:xfrm>
            <a:off x="4910395" y="3030059"/>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436" name="Google Shape;436;p53"/>
          <p:cNvCxnSpPr/>
          <p:nvPr/>
        </p:nvCxnSpPr>
        <p:spPr>
          <a:xfrm>
            <a:off x="5789285" y="3023399"/>
            <a:ext cx="0" cy="677400"/>
          </a:xfrm>
          <a:prstGeom prst="straightConnector1">
            <a:avLst/>
          </a:prstGeom>
          <a:noFill/>
          <a:ln cap="flat" cmpd="sng" w="9525">
            <a:solidFill>
              <a:schemeClr val="dk1"/>
            </a:solidFill>
            <a:prstDash val="solid"/>
            <a:miter lim="800000"/>
            <a:headEnd len="sm" w="sm" type="none"/>
            <a:tailEnd len="sm" w="sm" type="none"/>
          </a:ln>
        </p:spPr>
      </p:cxnSp>
      <p:pic>
        <p:nvPicPr>
          <p:cNvPr id="437" name="Google Shape;437;p53"/>
          <p:cNvPicPr preferRelativeResize="0"/>
          <p:nvPr/>
        </p:nvPicPr>
        <p:blipFill rotWithShape="1">
          <a:blip r:embed="rId5">
            <a:alphaModFix/>
          </a:blip>
          <a:srcRect b="0" l="0" r="0" t="0"/>
          <a:stretch/>
        </p:blipFill>
        <p:spPr>
          <a:xfrm>
            <a:off x="5070178" y="2210344"/>
            <a:ext cx="575433" cy="172629"/>
          </a:xfrm>
          <a:prstGeom prst="rect">
            <a:avLst/>
          </a:prstGeom>
          <a:noFill/>
          <a:ln>
            <a:noFill/>
          </a:ln>
        </p:spPr>
      </p:pic>
      <p:pic>
        <p:nvPicPr>
          <p:cNvPr id="438" name="Google Shape;438;p53"/>
          <p:cNvPicPr preferRelativeResize="0"/>
          <p:nvPr/>
        </p:nvPicPr>
        <p:blipFill rotWithShape="1">
          <a:blip r:embed="rId5">
            <a:alphaModFix/>
          </a:blip>
          <a:srcRect b="0" l="0" r="0" t="0"/>
          <a:stretch/>
        </p:blipFill>
        <p:spPr>
          <a:xfrm>
            <a:off x="5100376" y="4107535"/>
            <a:ext cx="575433" cy="172629"/>
          </a:xfrm>
          <a:prstGeom prst="rect">
            <a:avLst/>
          </a:prstGeom>
          <a:noFill/>
          <a:ln>
            <a:noFill/>
          </a:ln>
        </p:spPr>
      </p:pic>
      <p:pic>
        <p:nvPicPr>
          <p:cNvPr id="439" name="Google Shape;439;p53"/>
          <p:cNvPicPr preferRelativeResize="0"/>
          <p:nvPr/>
        </p:nvPicPr>
        <p:blipFill rotWithShape="1">
          <a:blip r:embed="rId5">
            <a:alphaModFix/>
          </a:blip>
          <a:srcRect b="0" l="0" r="0" t="0"/>
          <a:stretch/>
        </p:blipFill>
        <p:spPr>
          <a:xfrm>
            <a:off x="5973399" y="3080501"/>
            <a:ext cx="575433" cy="172629"/>
          </a:xfrm>
          <a:prstGeom prst="rect">
            <a:avLst/>
          </a:prstGeom>
          <a:noFill/>
          <a:ln>
            <a:noFill/>
          </a:ln>
        </p:spPr>
      </p:pic>
      <p:sp>
        <p:nvSpPr>
          <p:cNvPr id="440" name="Google Shape;440;p53"/>
          <p:cNvSpPr txBox="1"/>
          <p:nvPr/>
        </p:nvSpPr>
        <p:spPr>
          <a:xfrm>
            <a:off x="5885398" y="3394847"/>
            <a:ext cx="7332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dk1"/>
                </a:solidFill>
                <a:latin typeface="Calibri"/>
                <a:ea typeface="Calibri"/>
                <a:cs typeface="Calibri"/>
                <a:sym typeface="Calibri"/>
              </a:rPr>
              <a:t>Match Starts</a:t>
            </a:r>
            <a:endParaRPr sz="1100"/>
          </a:p>
        </p:txBody>
      </p:sp>
      <p:sp>
        <p:nvSpPr>
          <p:cNvPr id="441" name="Google Shape;441;p53"/>
          <p:cNvSpPr txBox="1"/>
          <p:nvPr/>
        </p:nvSpPr>
        <p:spPr>
          <a:xfrm>
            <a:off x="5039212" y="4410875"/>
            <a:ext cx="7332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dk1"/>
                </a:solidFill>
                <a:latin typeface="Calibri"/>
                <a:ea typeface="Calibri"/>
                <a:cs typeface="Calibri"/>
                <a:sym typeface="Calibri"/>
              </a:rPr>
              <a:t>Score: 1 - 0</a:t>
            </a:r>
            <a:endParaRPr sz="1100"/>
          </a:p>
        </p:txBody>
      </p:sp>
      <p:sp>
        <p:nvSpPr>
          <p:cNvPr id="442" name="Google Shape;442;p53"/>
          <p:cNvSpPr txBox="1"/>
          <p:nvPr/>
        </p:nvSpPr>
        <p:spPr>
          <a:xfrm>
            <a:off x="5086319" y="2512937"/>
            <a:ext cx="571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dk1"/>
                </a:solidFill>
                <a:latin typeface="Calibri"/>
                <a:ea typeface="Calibri"/>
                <a:cs typeface="Calibri"/>
                <a:sym typeface="Calibri"/>
              </a:rPr>
              <a:t>Red Card</a:t>
            </a:r>
            <a:endParaRPr sz="1100"/>
          </a:p>
        </p:txBody>
      </p:sp>
      <p:cxnSp>
        <p:nvCxnSpPr>
          <p:cNvPr id="443" name="Google Shape;443;p53"/>
          <p:cNvCxnSpPr/>
          <p:nvPr/>
        </p:nvCxnSpPr>
        <p:spPr>
          <a:xfrm>
            <a:off x="2280382" y="3023399"/>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444" name="Google Shape;444;p53"/>
          <p:cNvCxnSpPr/>
          <p:nvPr/>
        </p:nvCxnSpPr>
        <p:spPr>
          <a:xfrm>
            <a:off x="3086029" y="2131194"/>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445" name="Google Shape;445;p53"/>
          <p:cNvCxnSpPr/>
          <p:nvPr/>
        </p:nvCxnSpPr>
        <p:spPr>
          <a:xfrm>
            <a:off x="3986002" y="2125643"/>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446" name="Google Shape;446;p53"/>
          <p:cNvCxnSpPr/>
          <p:nvPr/>
        </p:nvCxnSpPr>
        <p:spPr>
          <a:xfrm>
            <a:off x="4904846" y="2132303"/>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447" name="Google Shape;447;p53"/>
          <p:cNvCxnSpPr/>
          <p:nvPr/>
        </p:nvCxnSpPr>
        <p:spPr>
          <a:xfrm>
            <a:off x="5783737" y="2125643"/>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448" name="Google Shape;448;p53"/>
          <p:cNvCxnSpPr/>
          <p:nvPr/>
        </p:nvCxnSpPr>
        <p:spPr>
          <a:xfrm>
            <a:off x="2274833" y="2125643"/>
            <a:ext cx="0" cy="677400"/>
          </a:xfrm>
          <a:prstGeom prst="straightConnector1">
            <a:avLst/>
          </a:prstGeom>
          <a:noFill/>
          <a:ln cap="flat" cmpd="sng" w="9525">
            <a:solidFill>
              <a:schemeClr val="dk1"/>
            </a:solidFill>
            <a:prstDash val="solid"/>
            <a:miter lim="800000"/>
            <a:headEnd len="sm" w="sm" type="none"/>
            <a:tailEnd len="sm" w="sm" type="none"/>
          </a:ln>
        </p:spPr>
      </p:cxnSp>
      <p:pic>
        <p:nvPicPr>
          <p:cNvPr id="449" name="Google Shape;449;p53"/>
          <p:cNvPicPr preferRelativeResize="0"/>
          <p:nvPr/>
        </p:nvPicPr>
        <p:blipFill rotWithShape="1">
          <a:blip r:embed="rId6">
            <a:alphaModFix/>
          </a:blip>
          <a:srcRect b="0" l="0" r="0" t="0"/>
          <a:stretch/>
        </p:blipFill>
        <p:spPr>
          <a:xfrm>
            <a:off x="5097128" y="3080842"/>
            <a:ext cx="575430" cy="210060"/>
          </a:xfrm>
          <a:prstGeom prst="rect">
            <a:avLst/>
          </a:prstGeom>
          <a:noFill/>
          <a:ln>
            <a:noFill/>
          </a:ln>
        </p:spPr>
      </p:pic>
      <p:sp>
        <p:nvSpPr>
          <p:cNvPr id="450" name="Google Shape;450;p53"/>
          <p:cNvSpPr txBox="1"/>
          <p:nvPr/>
        </p:nvSpPr>
        <p:spPr>
          <a:xfrm>
            <a:off x="5012755" y="3338633"/>
            <a:ext cx="7332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
                <a:solidFill>
                  <a:schemeClr val="dk1"/>
                </a:solidFill>
                <a:latin typeface="Calibri"/>
                <a:ea typeface="Calibri"/>
                <a:cs typeface="Calibri"/>
                <a:sym typeface="Calibri"/>
              </a:rPr>
              <a:t>Score:  </a:t>
            </a:r>
            <a:endParaRPr sz="1100"/>
          </a:p>
          <a:p>
            <a:pPr indent="0" lvl="0" marL="0" marR="0" rtl="0" algn="ctr">
              <a:spcBef>
                <a:spcPts val="0"/>
              </a:spcBef>
              <a:spcAft>
                <a:spcPts val="0"/>
              </a:spcAft>
              <a:buNone/>
            </a:pPr>
            <a:r>
              <a:rPr lang="en-GB" sz="900">
                <a:solidFill>
                  <a:schemeClr val="dk1"/>
                </a:solidFill>
                <a:latin typeface="Calibri"/>
                <a:ea typeface="Calibri"/>
                <a:cs typeface="Calibri"/>
                <a:sym typeface="Calibri"/>
              </a:rPr>
              <a:t>IND: 210 - 8</a:t>
            </a:r>
            <a:endParaRPr sz="1100"/>
          </a:p>
        </p:txBody>
      </p:sp>
      <p:cxnSp>
        <p:nvCxnSpPr>
          <p:cNvPr id="451" name="Google Shape;451;p53"/>
          <p:cNvCxnSpPr/>
          <p:nvPr/>
        </p:nvCxnSpPr>
        <p:spPr>
          <a:xfrm>
            <a:off x="3099344" y="4048774"/>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452" name="Google Shape;452;p53"/>
          <p:cNvCxnSpPr/>
          <p:nvPr/>
        </p:nvCxnSpPr>
        <p:spPr>
          <a:xfrm>
            <a:off x="3999318" y="4043223"/>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453" name="Google Shape;453;p53"/>
          <p:cNvCxnSpPr/>
          <p:nvPr/>
        </p:nvCxnSpPr>
        <p:spPr>
          <a:xfrm>
            <a:off x="4918162" y="4049883"/>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454" name="Google Shape;454;p53"/>
          <p:cNvCxnSpPr/>
          <p:nvPr/>
        </p:nvCxnSpPr>
        <p:spPr>
          <a:xfrm>
            <a:off x="5797052" y="4043223"/>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455" name="Google Shape;455;p53"/>
          <p:cNvCxnSpPr/>
          <p:nvPr/>
        </p:nvCxnSpPr>
        <p:spPr>
          <a:xfrm>
            <a:off x="2288149" y="4043223"/>
            <a:ext cx="0" cy="677400"/>
          </a:xfrm>
          <a:prstGeom prst="straightConnector1">
            <a:avLst/>
          </a:prstGeom>
          <a:noFill/>
          <a:ln cap="flat" cmpd="sng" w="9525">
            <a:solidFill>
              <a:schemeClr val="dk1"/>
            </a:solidFill>
            <a:prstDash val="solid"/>
            <a:miter lim="800000"/>
            <a:headEnd len="sm" w="sm" type="none"/>
            <a:tailEnd len="sm" w="sm" type="none"/>
          </a:ln>
        </p:spPr>
      </p:cxnSp>
      <p:pic>
        <p:nvPicPr>
          <p:cNvPr id="456" name="Google Shape;456;p53"/>
          <p:cNvPicPr preferRelativeResize="0"/>
          <p:nvPr/>
        </p:nvPicPr>
        <p:blipFill rotWithShape="1">
          <a:blip r:embed="rId7">
            <a:alphaModFix/>
          </a:blip>
          <a:srcRect b="0" l="0" r="0" t="0"/>
          <a:stretch/>
        </p:blipFill>
        <p:spPr>
          <a:xfrm>
            <a:off x="5963638" y="4095040"/>
            <a:ext cx="645699" cy="282586"/>
          </a:xfrm>
          <a:prstGeom prst="rect">
            <a:avLst/>
          </a:prstGeom>
          <a:noFill/>
          <a:ln>
            <a:noFill/>
          </a:ln>
        </p:spPr>
      </p:pic>
      <p:sp>
        <p:nvSpPr>
          <p:cNvPr id="457" name="Google Shape;457;p53"/>
          <p:cNvSpPr txBox="1"/>
          <p:nvPr/>
        </p:nvSpPr>
        <p:spPr>
          <a:xfrm>
            <a:off x="5980685" y="4410226"/>
            <a:ext cx="709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dk1"/>
                </a:solidFill>
                <a:latin typeface="Calibri"/>
                <a:ea typeface="Calibri"/>
                <a:cs typeface="Calibri"/>
                <a:sym typeface="Calibri"/>
              </a:rPr>
              <a:t>RF: 6    6   -</a:t>
            </a:r>
            <a:endParaRPr sz="1100"/>
          </a:p>
          <a:p>
            <a:pPr indent="0" lvl="0" marL="0" marR="0" rtl="0" algn="l">
              <a:spcBef>
                <a:spcPts val="0"/>
              </a:spcBef>
              <a:spcAft>
                <a:spcPts val="0"/>
              </a:spcAft>
              <a:buNone/>
            </a:pPr>
            <a:r>
              <a:rPr lang="en-GB" sz="900">
                <a:solidFill>
                  <a:schemeClr val="dk1"/>
                </a:solidFill>
                <a:latin typeface="Calibri"/>
                <a:ea typeface="Calibri"/>
                <a:cs typeface="Calibri"/>
                <a:sym typeface="Calibri"/>
              </a:rPr>
              <a:t>RN: 7    1   -</a:t>
            </a:r>
            <a:endParaRPr sz="1100"/>
          </a:p>
        </p:txBody>
      </p:sp>
      <p:pic>
        <p:nvPicPr>
          <p:cNvPr id="458" name="Google Shape;458;p53"/>
          <p:cNvPicPr preferRelativeResize="0"/>
          <p:nvPr/>
        </p:nvPicPr>
        <p:blipFill rotWithShape="1">
          <a:blip r:embed="rId6">
            <a:alphaModFix/>
          </a:blip>
          <a:srcRect b="0" l="0" r="0" t="0"/>
          <a:stretch/>
        </p:blipFill>
        <p:spPr>
          <a:xfrm>
            <a:off x="5948783" y="2188199"/>
            <a:ext cx="575430" cy="210060"/>
          </a:xfrm>
          <a:prstGeom prst="rect">
            <a:avLst/>
          </a:prstGeom>
          <a:noFill/>
          <a:ln>
            <a:noFill/>
          </a:ln>
        </p:spPr>
      </p:pic>
      <p:sp>
        <p:nvSpPr>
          <p:cNvPr id="459" name="Google Shape;459;p53"/>
          <p:cNvSpPr txBox="1"/>
          <p:nvPr/>
        </p:nvSpPr>
        <p:spPr>
          <a:xfrm>
            <a:off x="5911014" y="2452644"/>
            <a:ext cx="7332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
                <a:solidFill>
                  <a:schemeClr val="dk1"/>
                </a:solidFill>
                <a:latin typeface="Calibri"/>
                <a:ea typeface="Calibri"/>
                <a:cs typeface="Calibri"/>
                <a:sym typeface="Calibri"/>
              </a:rPr>
              <a:t>Score:  </a:t>
            </a:r>
            <a:endParaRPr sz="1100"/>
          </a:p>
          <a:p>
            <a:pPr indent="0" lvl="0" marL="0" marR="0" rtl="0" algn="ctr">
              <a:spcBef>
                <a:spcPts val="0"/>
              </a:spcBef>
              <a:spcAft>
                <a:spcPts val="0"/>
              </a:spcAft>
              <a:buNone/>
            </a:pPr>
            <a:r>
              <a:rPr lang="en-GB" sz="900">
                <a:solidFill>
                  <a:schemeClr val="dk1"/>
                </a:solidFill>
                <a:latin typeface="Calibri"/>
                <a:ea typeface="Calibri"/>
                <a:cs typeface="Calibri"/>
                <a:sym typeface="Calibri"/>
              </a:rPr>
              <a:t>IND: 75 - 1</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4"/>
          <p:cNvSpPr txBox="1"/>
          <p:nvPr/>
        </p:nvSpPr>
        <p:spPr>
          <a:xfrm>
            <a:off x="430200" y="1926375"/>
            <a:ext cx="8713800" cy="15495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If we do this our consumers might consume the updates in the wrong order</a:t>
            </a:r>
            <a:endParaRPr sz="1800">
              <a:solidFill>
                <a:schemeClr val="dk1"/>
              </a:solidFill>
              <a:latin typeface="Avenir"/>
              <a:ea typeface="Avenir"/>
              <a:cs typeface="Avenir"/>
              <a:sym typeface="Avenir"/>
            </a:endParaRPr>
          </a:p>
          <a:p>
            <a:pPr indent="0" lvl="0" marL="457200" rtl="0" algn="l">
              <a:lnSpc>
                <a:spcPct val="90000"/>
              </a:lnSpc>
              <a:spcBef>
                <a:spcPts val="1000"/>
              </a:spcBef>
              <a:spcAft>
                <a:spcPts val="0"/>
              </a:spcAft>
              <a:buNone/>
            </a:pPr>
            <a:r>
              <a:t/>
            </a:r>
            <a:endParaRPr sz="1800">
              <a:solidFill>
                <a:schemeClr val="dk1"/>
              </a:solidFill>
              <a:latin typeface="Avenir"/>
              <a:ea typeface="Avenir"/>
              <a:cs typeface="Avenir"/>
              <a:sym typeface="Avenir"/>
            </a:endParaRPr>
          </a:p>
          <a:p>
            <a:pPr indent="-342900" lvl="0" marL="457200" rtl="0" algn="l">
              <a:lnSpc>
                <a:spcPct val="90000"/>
              </a:lnSpc>
              <a:spcBef>
                <a:spcPts val="100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This would result in inconsistencies. For example the wrong scores being displayed across the channels </a:t>
            </a:r>
            <a:endParaRPr sz="1800">
              <a:solidFill>
                <a:schemeClr val="dk1"/>
              </a:solidFill>
              <a:latin typeface="Avenir"/>
              <a:ea typeface="Avenir"/>
              <a:cs typeface="Avenir"/>
              <a:sym typeface="Avenir"/>
            </a:endParaRPr>
          </a:p>
        </p:txBody>
      </p:sp>
      <p:sp>
        <p:nvSpPr>
          <p:cNvPr id="465" name="Google Shape;465;p54"/>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How Kafka Works</a:t>
            </a:r>
            <a:endParaRPr i="0" sz="2600" u="none" cap="none" strike="noStrike">
              <a:solidFill>
                <a:srgbClr val="434343"/>
              </a:solidFill>
              <a:latin typeface="Avenir"/>
              <a:ea typeface="Avenir"/>
              <a:cs typeface="Avenir"/>
              <a:sym typeface="Aveni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5"/>
          <p:cNvSpPr txBox="1"/>
          <p:nvPr/>
        </p:nvSpPr>
        <p:spPr>
          <a:xfrm>
            <a:off x="430275" y="1431375"/>
            <a:ext cx="8713800" cy="32325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One solution is to let the application specify to distribute the items in the queue</a:t>
            </a:r>
            <a:endParaRPr sz="1800">
              <a:solidFill>
                <a:schemeClr val="dk1"/>
              </a:solidFill>
              <a:latin typeface="Avenir"/>
              <a:ea typeface="Avenir"/>
              <a:cs typeface="Avenir"/>
              <a:sym typeface="Avenir"/>
            </a:endParaRPr>
          </a:p>
          <a:p>
            <a:pPr indent="0" lvl="0" marL="457200" rtl="0" algn="l">
              <a:lnSpc>
                <a:spcPct val="90000"/>
              </a:lnSpc>
              <a:spcBef>
                <a:spcPts val="0"/>
              </a:spcBef>
              <a:spcAft>
                <a:spcPts val="0"/>
              </a:spcAft>
              <a:buNone/>
            </a:pPr>
            <a:r>
              <a:t/>
            </a:r>
            <a:endParaRPr sz="1800">
              <a:solidFill>
                <a:schemeClr val="dk1"/>
              </a:solidFill>
              <a:latin typeface="Avenir"/>
              <a:ea typeface="Avenir"/>
              <a:cs typeface="Avenir"/>
              <a:sym typeface="Avenir"/>
            </a:endParaRPr>
          </a:p>
          <a:p>
            <a:pPr indent="-342900" lvl="0" marL="457200" rtl="0" algn="l">
              <a:lnSpc>
                <a:spcPct val="90000"/>
              </a:lnSpc>
              <a:spcBef>
                <a:spcPts val="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In our example we could distribute the item using the match name</a:t>
            </a:r>
            <a:endParaRPr sz="1800">
              <a:solidFill>
                <a:schemeClr val="dk1"/>
              </a:solidFill>
              <a:latin typeface="Avenir"/>
              <a:ea typeface="Avenir"/>
              <a:cs typeface="Avenir"/>
              <a:sym typeface="Avenir"/>
            </a:endParaRPr>
          </a:p>
          <a:p>
            <a:pPr indent="0" lvl="0" marL="457200" rtl="0" algn="l">
              <a:lnSpc>
                <a:spcPct val="90000"/>
              </a:lnSpc>
              <a:spcBef>
                <a:spcPts val="0"/>
              </a:spcBef>
              <a:spcAft>
                <a:spcPts val="0"/>
              </a:spcAft>
              <a:buNone/>
            </a:pPr>
            <a:r>
              <a:t/>
            </a:r>
            <a:endParaRPr sz="1800">
              <a:solidFill>
                <a:schemeClr val="dk1"/>
              </a:solidFill>
              <a:latin typeface="Avenir"/>
              <a:ea typeface="Avenir"/>
              <a:cs typeface="Avenir"/>
              <a:sym typeface="Avenir"/>
            </a:endParaRPr>
          </a:p>
          <a:p>
            <a:pPr indent="-342900" lvl="0" marL="457200" rtl="0" algn="l">
              <a:lnSpc>
                <a:spcPct val="90000"/>
              </a:lnSpc>
              <a:spcBef>
                <a:spcPts val="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Meaning that the update coming from the same match would be on the same queue</a:t>
            </a:r>
            <a:endParaRPr sz="1800">
              <a:solidFill>
                <a:schemeClr val="dk1"/>
              </a:solidFill>
              <a:latin typeface="Avenir"/>
              <a:ea typeface="Avenir"/>
              <a:cs typeface="Avenir"/>
              <a:sym typeface="Avenir"/>
            </a:endParaRPr>
          </a:p>
          <a:p>
            <a:pPr indent="0" lvl="0" marL="457200" rtl="0" algn="l">
              <a:lnSpc>
                <a:spcPct val="90000"/>
              </a:lnSpc>
              <a:spcBef>
                <a:spcPts val="0"/>
              </a:spcBef>
              <a:spcAft>
                <a:spcPts val="0"/>
              </a:spcAft>
              <a:buNone/>
            </a:pPr>
            <a:r>
              <a:t/>
            </a:r>
            <a:endParaRPr sz="1800">
              <a:solidFill>
                <a:schemeClr val="dk1"/>
              </a:solidFill>
              <a:latin typeface="Avenir"/>
              <a:ea typeface="Avenir"/>
              <a:cs typeface="Avenir"/>
              <a:sym typeface="Avenir"/>
            </a:endParaRPr>
          </a:p>
          <a:p>
            <a:pPr indent="-342900" lvl="0" marL="457200" rtl="0" algn="l">
              <a:lnSpc>
                <a:spcPct val="90000"/>
              </a:lnSpc>
              <a:spcBef>
                <a:spcPts val="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This strategy would maintain an ordering for football match. This is the basic fundamental difference between kafka and other messaging system i.e the items sent and received by kafka requires a distributed strategy</a:t>
            </a:r>
            <a:endParaRPr sz="1800">
              <a:solidFill>
                <a:schemeClr val="dk1"/>
              </a:solidFill>
              <a:latin typeface="Avenir"/>
              <a:ea typeface="Avenir"/>
              <a:cs typeface="Avenir"/>
              <a:sym typeface="Avenir"/>
            </a:endParaRPr>
          </a:p>
        </p:txBody>
      </p:sp>
      <p:sp>
        <p:nvSpPr>
          <p:cNvPr id="471" name="Google Shape;471;p55"/>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How Kafka Works</a:t>
            </a:r>
            <a:endParaRPr i="0" sz="2600" u="none" cap="none" strike="noStrike">
              <a:solidFill>
                <a:srgbClr val="434343"/>
              </a:solidFill>
              <a:latin typeface="Avenir"/>
              <a:ea typeface="Avenir"/>
              <a:cs typeface="Avenir"/>
              <a:sym typeface="Aveni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6"/>
          <p:cNvSpPr/>
          <p:nvPr/>
        </p:nvSpPr>
        <p:spPr>
          <a:xfrm>
            <a:off x="1024781" y="3604889"/>
            <a:ext cx="5390700" cy="6642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7" name="Google Shape;477;p56"/>
          <p:cNvSpPr/>
          <p:nvPr/>
        </p:nvSpPr>
        <p:spPr>
          <a:xfrm>
            <a:off x="1024780" y="1680651"/>
            <a:ext cx="5390700" cy="6642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8" name="Google Shape;478;p56"/>
          <p:cNvSpPr/>
          <p:nvPr/>
        </p:nvSpPr>
        <p:spPr>
          <a:xfrm>
            <a:off x="1017013" y="2571750"/>
            <a:ext cx="5390700" cy="6642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9" name="Google Shape;479;p56"/>
          <p:cNvSpPr/>
          <p:nvPr/>
        </p:nvSpPr>
        <p:spPr>
          <a:xfrm flipH="1" rot="10800000">
            <a:off x="338375" y="2728860"/>
            <a:ext cx="539318" cy="324281"/>
          </a:xfrm>
          <a:custGeom>
            <a:rect b="b" l="l" r="r" t="t"/>
            <a:pathLst>
              <a:path extrusionOk="0" h="493203" w="719091">
                <a:moveTo>
                  <a:pt x="0" y="493203"/>
                </a:moveTo>
                <a:cubicBezTo>
                  <a:pt x="110231" y="463611"/>
                  <a:pt x="220462" y="434019"/>
                  <a:pt x="284085" y="360038"/>
                </a:cubicBezTo>
                <a:cubicBezTo>
                  <a:pt x="347708" y="286057"/>
                  <a:pt x="309239" y="108504"/>
                  <a:pt x="381740" y="49320"/>
                </a:cubicBezTo>
                <a:cubicBezTo>
                  <a:pt x="454241" y="-9864"/>
                  <a:pt x="586666" y="-2466"/>
                  <a:pt x="719091" y="4932"/>
                </a:cubicBezTo>
              </a:path>
            </a:pathLst>
          </a:cu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480" name="Google Shape;480;p56"/>
          <p:cNvSpPr/>
          <p:nvPr/>
        </p:nvSpPr>
        <p:spPr>
          <a:xfrm flipH="1" rot="10800000">
            <a:off x="498686" y="2794934"/>
            <a:ext cx="193200" cy="191700"/>
          </a:xfrm>
          <a:prstGeom prst="ellipse">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1" name="Google Shape;481;p56"/>
          <p:cNvSpPr txBox="1"/>
          <p:nvPr/>
        </p:nvSpPr>
        <p:spPr>
          <a:xfrm>
            <a:off x="164375" y="2479525"/>
            <a:ext cx="878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Producers</a:t>
            </a:r>
            <a:endParaRPr sz="1100"/>
          </a:p>
        </p:txBody>
      </p:sp>
      <p:cxnSp>
        <p:nvCxnSpPr>
          <p:cNvPr id="482" name="Google Shape;482;p56"/>
          <p:cNvCxnSpPr/>
          <p:nvPr/>
        </p:nvCxnSpPr>
        <p:spPr>
          <a:xfrm>
            <a:off x="2786777" y="2571750"/>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483" name="Google Shape;483;p56"/>
          <p:cNvCxnSpPr/>
          <p:nvPr/>
        </p:nvCxnSpPr>
        <p:spPr>
          <a:xfrm>
            <a:off x="3686751" y="2566199"/>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484" name="Google Shape;484;p56"/>
          <p:cNvCxnSpPr/>
          <p:nvPr/>
        </p:nvCxnSpPr>
        <p:spPr>
          <a:xfrm>
            <a:off x="4605595" y="2572859"/>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485" name="Google Shape;485;p56"/>
          <p:cNvCxnSpPr/>
          <p:nvPr/>
        </p:nvCxnSpPr>
        <p:spPr>
          <a:xfrm>
            <a:off x="5484485" y="2566199"/>
            <a:ext cx="0" cy="677400"/>
          </a:xfrm>
          <a:prstGeom prst="straightConnector1">
            <a:avLst/>
          </a:prstGeom>
          <a:noFill/>
          <a:ln cap="flat" cmpd="sng" w="9525">
            <a:solidFill>
              <a:schemeClr val="dk1"/>
            </a:solidFill>
            <a:prstDash val="solid"/>
            <a:miter lim="800000"/>
            <a:headEnd len="sm" w="sm" type="none"/>
            <a:tailEnd len="sm" w="sm" type="none"/>
          </a:ln>
        </p:spPr>
      </p:cxnSp>
      <p:pic>
        <p:nvPicPr>
          <p:cNvPr id="486" name="Google Shape;486;p56"/>
          <p:cNvPicPr preferRelativeResize="0"/>
          <p:nvPr/>
        </p:nvPicPr>
        <p:blipFill rotWithShape="1">
          <a:blip r:embed="rId3">
            <a:alphaModFix/>
          </a:blip>
          <a:srcRect b="0" l="0" r="0" t="0"/>
          <a:stretch/>
        </p:blipFill>
        <p:spPr>
          <a:xfrm>
            <a:off x="3859791" y="2629504"/>
            <a:ext cx="575433" cy="172629"/>
          </a:xfrm>
          <a:prstGeom prst="rect">
            <a:avLst/>
          </a:prstGeom>
          <a:noFill/>
          <a:ln>
            <a:noFill/>
          </a:ln>
        </p:spPr>
      </p:pic>
      <p:pic>
        <p:nvPicPr>
          <p:cNvPr id="487" name="Google Shape;487;p56"/>
          <p:cNvPicPr preferRelativeResize="0"/>
          <p:nvPr/>
        </p:nvPicPr>
        <p:blipFill rotWithShape="1">
          <a:blip r:embed="rId3">
            <a:alphaModFix/>
          </a:blip>
          <a:srcRect b="0" l="0" r="0" t="0"/>
          <a:stretch/>
        </p:blipFill>
        <p:spPr>
          <a:xfrm>
            <a:off x="4763980" y="2628755"/>
            <a:ext cx="575433" cy="172629"/>
          </a:xfrm>
          <a:prstGeom prst="rect">
            <a:avLst/>
          </a:prstGeom>
          <a:noFill/>
          <a:ln>
            <a:noFill/>
          </a:ln>
        </p:spPr>
      </p:pic>
      <p:pic>
        <p:nvPicPr>
          <p:cNvPr id="488" name="Google Shape;488;p56"/>
          <p:cNvPicPr preferRelativeResize="0"/>
          <p:nvPr/>
        </p:nvPicPr>
        <p:blipFill rotWithShape="1">
          <a:blip r:embed="rId3">
            <a:alphaModFix/>
          </a:blip>
          <a:srcRect b="0" l="0" r="0" t="0"/>
          <a:stretch/>
        </p:blipFill>
        <p:spPr>
          <a:xfrm>
            <a:off x="5668599" y="2623301"/>
            <a:ext cx="575433" cy="172629"/>
          </a:xfrm>
          <a:prstGeom prst="rect">
            <a:avLst/>
          </a:prstGeom>
          <a:noFill/>
          <a:ln>
            <a:noFill/>
          </a:ln>
        </p:spPr>
      </p:pic>
      <p:sp>
        <p:nvSpPr>
          <p:cNvPr id="489" name="Google Shape;489;p56"/>
          <p:cNvSpPr txBox="1"/>
          <p:nvPr/>
        </p:nvSpPr>
        <p:spPr>
          <a:xfrm>
            <a:off x="5580598" y="2937647"/>
            <a:ext cx="7332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dk1"/>
                </a:solidFill>
                <a:latin typeface="Calibri"/>
                <a:ea typeface="Calibri"/>
                <a:cs typeface="Calibri"/>
                <a:sym typeface="Calibri"/>
              </a:rPr>
              <a:t>Match Starts</a:t>
            </a:r>
            <a:endParaRPr sz="1100"/>
          </a:p>
        </p:txBody>
      </p:sp>
      <p:sp>
        <p:nvSpPr>
          <p:cNvPr id="490" name="Google Shape;490;p56"/>
          <p:cNvSpPr txBox="1"/>
          <p:nvPr/>
        </p:nvSpPr>
        <p:spPr>
          <a:xfrm>
            <a:off x="4702815" y="2932096"/>
            <a:ext cx="7332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dk1"/>
                </a:solidFill>
                <a:latin typeface="Calibri"/>
                <a:ea typeface="Calibri"/>
                <a:cs typeface="Calibri"/>
                <a:sym typeface="Calibri"/>
              </a:rPr>
              <a:t>Score: 1 - 0</a:t>
            </a:r>
            <a:endParaRPr sz="1100"/>
          </a:p>
        </p:txBody>
      </p:sp>
      <p:sp>
        <p:nvSpPr>
          <p:cNvPr id="491" name="Google Shape;491;p56"/>
          <p:cNvSpPr txBox="1"/>
          <p:nvPr/>
        </p:nvSpPr>
        <p:spPr>
          <a:xfrm>
            <a:off x="3875932" y="2932096"/>
            <a:ext cx="571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dk1"/>
                </a:solidFill>
                <a:latin typeface="Calibri"/>
                <a:ea typeface="Calibri"/>
                <a:cs typeface="Calibri"/>
                <a:sym typeface="Calibri"/>
              </a:rPr>
              <a:t>Red Card</a:t>
            </a:r>
            <a:endParaRPr sz="1100"/>
          </a:p>
        </p:txBody>
      </p:sp>
      <p:cxnSp>
        <p:nvCxnSpPr>
          <p:cNvPr id="492" name="Google Shape;492;p56"/>
          <p:cNvCxnSpPr/>
          <p:nvPr/>
        </p:nvCxnSpPr>
        <p:spPr>
          <a:xfrm>
            <a:off x="1975582" y="2566199"/>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493" name="Google Shape;493;p56"/>
          <p:cNvCxnSpPr/>
          <p:nvPr/>
        </p:nvCxnSpPr>
        <p:spPr>
          <a:xfrm>
            <a:off x="2781229" y="1673994"/>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494" name="Google Shape;494;p56"/>
          <p:cNvCxnSpPr/>
          <p:nvPr/>
        </p:nvCxnSpPr>
        <p:spPr>
          <a:xfrm>
            <a:off x="3681202" y="1668443"/>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495" name="Google Shape;495;p56"/>
          <p:cNvCxnSpPr/>
          <p:nvPr/>
        </p:nvCxnSpPr>
        <p:spPr>
          <a:xfrm>
            <a:off x="4600046" y="1675103"/>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496" name="Google Shape;496;p56"/>
          <p:cNvCxnSpPr/>
          <p:nvPr/>
        </p:nvCxnSpPr>
        <p:spPr>
          <a:xfrm>
            <a:off x="5478937" y="1668443"/>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497" name="Google Shape;497;p56"/>
          <p:cNvCxnSpPr/>
          <p:nvPr/>
        </p:nvCxnSpPr>
        <p:spPr>
          <a:xfrm>
            <a:off x="1970033" y="1668443"/>
            <a:ext cx="0" cy="677400"/>
          </a:xfrm>
          <a:prstGeom prst="straightConnector1">
            <a:avLst/>
          </a:prstGeom>
          <a:noFill/>
          <a:ln cap="flat" cmpd="sng" w="9525">
            <a:solidFill>
              <a:schemeClr val="dk1"/>
            </a:solidFill>
            <a:prstDash val="solid"/>
            <a:miter lim="800000"/>
            <a:headEnd len="sm" w="sm" type="none"/>
            <a:tailEnd len="sm" w="sm" type="none"/>
          </a:ln>
        </p:spPr>
      </p:cxnSp>
      <p:pic>
        <p:nvPicPr>
          <p:cNvPr id="498" name="Google Shape;498;p56"/>
          <p:cNvPicPr preferRelativeResize="0"/>
          <p:nvPr/>
        </p:nvPicPr>
        <p:blipFill rotWithShape="1">
          <a:blip r:embed="rId4">
            <a:alphaModFix/>
          </a:blip>
          <a:srcRect b="0" l="0" r="0" t="0"/>
          <a:stretch/>
        </p:blipFill>
        <p:spPr>
          <a:xfrm>
            <a:off x="4766201" y="1738765"/>
            <a:ext cx="575430" cy="210060"/>
          </a:xfrm>
          <a:prstGeom prst="rect">
            <a:avLst/>
          </a:prstGeom>
          <a:noFill/>
          <a:ln>
            <a:noFill/>
          </a:ln>
        </p:spPr>
      </p:pic>
      <p:sp>
        <p:nvSpPr>
          <p:cNvPr id="499" name="Google Shape;499;p56"/>
          <p:cNvSpPr txBox="1"/>
          <p:nvPr/>
        </p:nvSpPr>
        <p:spPr>
          <a:xfrm>
            <a:off x="4681828" y="1996556"/>
            <a:ext cx="7332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
                <a:solidFill>
                  <a:schemeClr val="dk1"/>
                </a:solidFill>
                <a:latin typeface="Calibri"/>
                <a:ea typeface="Calibri"/>
                <a:cs typeface="Calibri"/>
                <a:sym typeface="Calibri"/>
              </a:rPr>
              <a:t>Score:  </a:t>
            </a:r>
            <a:endParaRPr sz="1100"/>
          </a:p>
          <a:p>
            <a:pPr indent="0" lvl="0" marL="0" marR="0" rtl="0" algn="ctr">
              <a:spcBef>
                <a:spcPts val="0"/>
              </a:spcBef>
              <a:spcAft>
                <a:spcPts val="0"/>
              </a:spcAft>
              <a:buNone/>
            </a:pPr>
            <a:r>
              <a:rPr lang="en-GB" sz="900">
                <a:solidFill>
                  <a:schemeClr val="dk1"/>
                </a:solidFill>
                <a:latin typeface="Calibri"/>
                <a:ea typeface="Calibri"/>
                <a:cs typeface="Calibri"/>
                <a:sym typeface="Calibri"/>
              </a:rPr>
              <a:t>IND: 210 - 8</a:t>
            </a:r>
            <a:endParaRPr sz="1100"/>
          </a:p>
        </p:txBody>
      </p:sp>
      <p:cxnSp>
        <p:nvCxnSpPr>
          <p:cNvPr id="500" name="Google Shape;500;p56"/>
          <p:cNvCxnSpPr/>
          <p:nvPr/>
        </p:nvCxnSpPr>
        <p:spPr>
          <a:xfrm>
            <a:off x="2794544" y="3591574"/>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501" name="Google Shape;501;p56"/>
          <p:cNvCxnSpPr/>
          <p:nvPr/>
        </p:nvCxnSpPr>
        <p:spPr>
          <a:xfrm>
            <a:off x="3694518" y="3586023"/>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502" name="Google Shape;502;p56"/>
          <p:cNvCxnSpPr/>
          <p:nvPr/>
        </p:nvCxnSpPr>
        <p:spPr>
          <a:xfrm>
            <a:off x="4613362" y="3592683"/>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503" name="Google Shape;503;p56"/>
          <p:cNvCxnSpPr/>
          <p:nvPr/>
        </p:nvCxnSpPr>
        <p:spPr>
          <a:xfrm>
            <a:off x="5492252" y="3586023"/>
            <a:ext cx="0" cy="677400"/>
          </a:xfrm>
          <a:prstGeom prst="straightConnector1">
            <a:avLst/>
          </a:prstGeom>
          <a:noFill/>
          <a:ln cap="flat" cmpd="sng" w="9525">
            <a:solidFill>
              <a:schemeClr val="dk1"/>
            </a:solidFill>
            <a:prstDash val="solid"/>
            <a:miter lim="800000"/>
            <a:headEnd len="sm" w="sm" type="none"/>
            <a:tailEnd len="sm" w="sm" type="none"/>
          </a:ln>
        </p:spPr>
      </p:cxnSp>
      <p:cxnSp>
        <p:nvCxnSpPr>
          <p:cNvPr id="504" name="Google Shape;504;p56"/>
          <p:cNvCxnSpPr/>
          <p:nvPr/>
        </p:nvCxnSpPr>
        <p:spPr>
          <a:xfrm>
            <a:off x="1983349" y="3586023"/>
            <a:ext cx="0" cy="677400"/>
          </a:xfrm>
          <a:prstGeom prst="straightConnector1">
            <a:avLst/>
          </a:prstGeom>
          <a:noFill/>
          <a:ln cap="flat" cmpd="sng" w="9525">
            <a:solidFill>
              <a:schemeClr val="dk1"/>
            </a:solidFill>
            <a:prstDash val="solid"/>
            <a:miter lim="800000"/>
            <a:headEnd len="sm" w="sm" type="none"/>
            <a:tailEnd len="sm" w="sm" type="none"/>
          </a:ln>
        </p:spPr>
      </p:cxnSp>
      <p:pic>
        <p:nvPicPr>
          <p:cNvPr id="505" name="Google Shape;505;p56"/>
          <p:cNvPicPr preferRelativeResize="0"/>
          <p:nvPr/>
        </p:nvPicPr>
        <p:blipFill rotWithShape="1">
          <a:blip r:embed="rId5">
            <a:alphaModFix/>
          </a:blip>
          <a:srcRect b="0" l="0" r="0" t="0"/>
          <a:stretch/>
        </p:blipFill>
        <p:spPr>
          <a:xfrm>
            <a:off x="5658838" y="3637840"/>
            <a:ext cx="645699" cy="282586"/>
          </a:xfrm>
          <a:prstGeom prst="rect">
            <a:avLst/>
          </a:prstGeom>
          <a:noFill/>
          <a:ln>
            <a:noFill/>
          </a:ln>
        </p:spPr>
      </p:pic>
      <p:sp>
        <p:nvSpPr>
          <p:cNvPr id="506" name="Google Shape;506;p56"/>
          <p:cNvSpPr txBox="1"/>
          <p:nvPr/>
        </p:nvSpPr>
        <p:spPr>
          <a:xfrm>
            <a:off x="5675885" y="3953026"/>
            <a:ext cx="709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dk1"/>
                </a:solidFill>
                <a:latin typeface="Calibri"/>
                <a:ea typeface="Calibri"/>
                <a:cs typeface="Calibri"/>
                <a:sym typeface="Calibri"/>
              </a:rPr>
              <a:t>RF: 6    6   -</a:t>
            </a:r>
            <a:endParaRPr sz="1100"/>
          </a:p>
          <a:p>
            <a:pPr indent="0" lvl="0" marL="0" marR="0" rtl="0" algn="l">
              <a:spcBef>
                <a:spcPts val="0"/>
              </a:spcBef>
              <a:spcAft>
                <a:spcPts val="0"/>
              </a:spcAft>
              <a:buNone/>
            </a:pPr>
            <a:r>
              <a:rPr lang="en-GB" sz="900">
                <a:solidFill>
                  <a:schemeClr val="dk1"/>
                </a:solidFill>
                <a:latin typeface="Calibri"/>
                <a:ea typeface="Calibri"/>
                <a:cs typeface="Calibri"/>
                <a:sym typeface="Calibri"/>
              </a:rPr>
              <a:t>RN: 7    1   -</a:t>
            </a:r>
            <a:endParaRPr sz="1100"/>
          </a:p>
        </p:txBody>
      </p:sp>
      <p:pic>
        <p:nvPicPr>
          <p:cNvPr id="507" name="Google Shape;507;p56"/>
          <p:cNvPicPr preferRelativeResize="0"/>
          <p:nvPr/>
        </p:nvPicPr>
        <p:blipFill rotWithShape="1">
          <a:blip r:embed="rId4">
            <a:alphaModFix/>
          </a:blip>
          <a:srcRect b="0" l="0" r="0" t="0"/>
          <a:stretch/>
        </p:blipFill>
        <p:spPr>
          <a:xfrm>
            <a:off x="5643983" y="1730999"/>
            <a:ext cx="575430" cy="210060"/>
          </a:xfrm>
          <a:prstGeom prst="rect">
            <a:avLst/>
          </a:prstGeom>
          <a:noFill/>
          <a:ln>
            <a:noFill/>
          </a:ln>
        </p:spPr>
      </p:pic>
      <p:sp>
        <p:nvSpPr>
          <p:cNvPr id="508" name="Google Shape;508;p56"/>
          <p:cNvSpPr txBox="1"/>
          <p:nvPr/>
        </p:nvSpPr>
        <p:spPr>
          <a:xfrm>
            <a:off x="5606214" y="1995444"/>
            <a:ext cx="7332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900">
                <a:solidFill>
                  <a:schemeClr val="dk1"/>
                </a:solidFill>
                <a:latin typeface="Calibri"/>
                <a:ea typeface="Calibri"/>
                <a:cs typeface="Calibri"/>
                <a:sym typeface="Calibri"/>
              </a:rPr>
              <a:t>Score:  </a:t>
            </a:r>
            <a:endParaRPr sz="1100"/>
          </a:p>
          <a:p>
            <a:pPr indent="0" lvl="0" marL="0" marR="0" rtl="0" algn="ctr">
              <a:spcBef>
                <a:spcPts val="0"/>
              </a:spcBef>
              <a:spcAft>
                <a:spcPts val="0"/>
              </a:spcAft>
              <a:buNone/>
            </a:pPr>
            <a:r>
              <a:rPr lang="en-GB" sz="900">
                <a:solidFill>
                  <a:schemeClr val="dk1"/>
                </a:solidFill>
                <a:latin typeface="Calibri"/>
                <a:ea typeface="Calibri"/>
                <a:cs typeface="Calibri"/>
                <a:sym typeface="Calibri"/>
              </a:rPr>
              <a:t>IND: 75 - 1</a:t>
            </a:r>
            <a:endParaRPr sz="1100"/>
          </a:p>
        </p:txBody>
      </p:sp>
      <p:sp>
        <p:nvSpPr>
          <p:cNvPr id="509" name="Google Shape;509;p56"/>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How Kafka Works</a:t>
            </a:r>
            <a:endParaRPr i="0" sz="2600" u="none" cap="none" strike="noStrike">
              <a:solidFill>
                <a:srgbClr val="434343"/>
              </a:solidFill>
              <a:latin typeface="Avenir"/>
              <a:ea typeface="Avenir"/>
              <a:cs typeface="Avenir"/>
              <a:sym typeface="Avenir"/>
            </a:endParaRPr>
          </a:p>
        </p:txBody>
      </p:sp>
      <p:pic>
        <p:nvPicPr>
          <p:cNvPr id="510" name="Google Shape;510;p56"/>
          <p:cNvPicPr preferRelativeResize="0"/>
          <p:nvPr/>
        </p:nvPicPr>
        <p:blipFill rotWithShape="1">
          <a:blip r:embed="rId6">
            <a:alphaModFix/>
          </a:blip>
          <a:srcRect b="0" l="0" r="0" t="0"/>
          <a:stretch/>
        </p:blipFill>
        <p:spPr>
          <a:xfrm>
            <a:off x="7267580" y="1288725"/>
            <a:ext cx="551377" cy="1075693"/>
          </a:xfrm>
          <a:prstGeom prst="rect">
            <a:avLst/>
          </a:prstGeom>
          <a:noFill/>
          <a:ln>
            <a:noFill/>
          </a:ln>
        </p:spPr>
      </p:pic>
      <p:sp>
        <p:nvSpPr>
          <p:cNvPr id="511" name="Google Shape;511;p56"/>
          <p:cNvSpPr/>
          <p:nvPr/>
        </p:nvSpPr>
        <p:spPr>
          <a:xfrm>
            <a:off x="6422975" y="1487628"/>
            <a:ext cx="877981" cy="1520383"/>
          </a:xfrm>
          <a:custGeom>
            <a:rect b="b" l="l" r="r" t="t"/>
            <a:pathLst>
              <a:path extrusionOk="0" h="3305181" w="1567823">
                <a:moveTo>
                  <a:pt x="0" y="3283762"/>
                </a:moveTo>
                <a:cubicBezTo>
                  <a:pt x="88776" y="3321492"/>
                  <a:pt x="177553" y="3359222"/>
                  <a:pt x="230819" y="2928655"/>
                </a:cubicBezTo>
                <a:cubicBezTo>
                  <a:pt x="284085" y="2498088"/>
                  <a:pt x="116889" y="1176795"/>
                  <a:pt x="319596" y="700360"/>
                </a:cubicBezTo>
                <a:cubicBezTo>
                  <a:pt x="522303" y="223925"/>
                  <a:pt x="1253231" y="179536"/>
                  <a:pt x="1447060" y="70045"/>
                </a:cubicBezTo>
                <a:cubicBezTo>
                  <a:pt x="1640889" y="-39446"/>
                  <a:pt x="1561730" y="1983"/>
                  <a:pt x="1482571" y="43412"/>
                </a:cubicBezTo>
              </a:path>
            </a:pathLst>
          </a:cu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512" name="Google Shape;512;p56"/>
          <p:cNvSpPr/>
          <p:nvPr/>
        </p:nvSpPr>
        <p:spPr>
          <a:xfrm>
            <a:off x="6441750" y="2983839"/>
            <a:ext cx="814704" cy="1118102"/>
          </a:xfrm>
          <a:custGeom>
            <a:rect b="b" l="l" r="r" t="t"/>
            <a:pathLst>
              <a:path extrusionOk="0" h="1848102" w="1429305">
                <a:moveTo>
                  <a:pt x="0" y="10425"/>
                </a:moveTo>
                <a:cubicBezTo>
                  <a:pt x="72501" y="-8810"/>
                  <a:pt x="145002" y="-28045"/>
                  <a:pt x="213064" y="214611"/>
                </a:cubicBezTo>
                <a:cubicBezTo>
                  <a:pt x="281126" y="457267"/>
                  <a:pt x="205666" y="1194114"/>
                  <a:pt x="408373" y="1466362"/>
                </a:cubicBezTo>
                <a:cubicBezTo>
                  <a:pt x="611080" y="1738610"/>
                  <a:pt x="1020192" y="1793356"/>
                  <a:pt x="1429305" y="1848102"/>
                </a:cubicBezTo>
              </a:path>
            </a:pathLst>
          </a:cu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pic>
        <p:nvPicPr>
          <p:cNvPr descr="Untitled Document" id="513" name="Google Shape;513;p56"/>
          <p:cNvPicPr preferRelativeResize="0"/>
          <p:nvPr/>
        </p:nvPicPr>
        <p:blipFill rotWithShape="1">
          <a:blip r:embed="rId7">
            <a:alphaModFix/>
          </a:blip>
          <a:srcRect b="0" l="0" r="0" t="0"/>
          <a:stretch/>
        </p:blipFill>
        <p:spPr>
          <a:xfrm>
            <a:off x="7181717" y="3505902"/>
            <a:ext cx="1099804" cy="930523"/>
          </a:xfrm>
          <a:prstGeom prst="rect">
            <a:avLst/>
          </a:prstGeom>
          <a:noFill/>
          <a:ln>
            <a:noFill/>
          </a:ln>
        </p:spPr>
      </p:pic>
      <p:sp>
        <p:nvSpPr>
          <p:cNvPr id="514" name="Google Shape;514;p56"/>
          <p:cNvSpPr txBox="1"/>
          <p:nvPr/>
        </p:nvSpPr>
        <p:spPr>
          <a:xfrm>
            <a:off x="7912312" y="1322755"/>
            <a:ext cx="1058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Consumer Mobile</a:t>
            </a:r>
            <a:endParaRPr sz="1100"/>
          </a:p>
        </p:txBody>
      </p:sp>
      <p:sp>
        <p:nvSpPr>
          <p:cNvPr id="515" name="Google Shape;515;p56"/>
          <p:cNvSpPr txBox="1"/>
          <p:nvPr/>
        </p:nvSpPr>
        <p:spPr>
          <a:xfrm>
            <a:off x="7700252" y="4436435"/>
            <a:ext cx="12186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B050"/>
                </a:solidFill>
                <a:latin typeface="Calibri"/>
                <a:ea typeface="Calibri"/>
                <a:cs typeface="Calibri"/>
                <a:sym typeface="Calibri"/>
              </a:rPr>
              <a:t>Consumer Computer</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7"/>
          <p:cNvSpPr/>
          <p:nvPr/>
        </p:nvSpPr>
        <p:spPr>
          <a:xfrm>
            <a:off x="1892055" y="4100923"/>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21" name="Google Shape;521;p57"/>
          <p:cNvSpPr/>
          <p:nvPr/>
        </p:nvSpPr>
        <p:spPr>
          <a:xfrm>
            <a:off x="1878741" y="3055576"/>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22" name="Google Shape;522;p57"/>
          <p:cNvSpPr/>
          <p:nvPr/>
        </p:nvSpPr>
        <p:spPr>
          <a:xfrm>
            <a:off x="1884289" y="2049069"/>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523" name="Google Shape;523;p57"/>
          <p:cNvPicPr preferRelativeResize="0"/>
          <p:nvPr/>
        </p:nvPicPr>
        <p:blipFill rotWithShape="1">
          <a:blip r:embed="rId3">
            <a:alphaModFix/>
          </a:blip>
          <a:srcRect b="0" l="0" r="0" t="0"/>
          <a:stretch/>
        </p:blipFill>
        <p:spPr>
          <a:xfrm>
            <a:off x="4761275" y="3143625"/>
            <a:ext cx="366801" cy="110040"/>
          </a:xfrm>
          <a:prstGeom prst="rect">
            <a:avLst/>
          </a:prstGeom>
          <a:noFill/>
          <a:ln>
            <a:noFill/>
          </a:ln>
        </p:spPr>
      </p:pic>
      <p:sp>
        <p:nvSpPr>
          <p:cNvPr id="524" name="Google Shape;524;p57"/>
          <p:cNvSpPr txBox="1"/>
          <p:nvPr/>
        </p:nvSpPr>
        <p:spPr>
          <a:xfrm>
            <a:off x="4623034" y="3275245"/>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Match Starts</a:t>
            </a:r>
            <a:endParaRPr sz="1100"/>
          </a:p>
        </p:txBody>
      </p:sp>
      <p:sp>
        <p:nvSpPr>
          <p:cNvPr id="525" name="Google Shape;525;p57"/>
          <p:cNvSpPr txBox="1"/>
          <p:nvPr/>
        </p:nvSpPr>
        <p:spPr>
          <a:xfrm>
            <a:off x="3728077" y="3290978"/>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Score: 1 - 0</a:t>
            </a:r>
            <a:endParaRPr sz="1100"/>
          </a:p>
        </p:txBody>
      </p:sp>
      <p:sp>
        <p:nvSpPr>
          <p:cNvPr id="526" name="Google Shape;526;p57"/>
          <p:cNvSpPr txBox="1"/>
          <p:nvPr/>
        </p:nvSpPr>
        <p:spPr>
          <a:xfrm>
            <a:off x="2884135" y="3290978"/>
            <a:ext cx="571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Red Card</a:t>
            </a:r>
            <a:endParaRPr sz="1100"/>
          </a:p>
        </p:txBody>
      </p:sp>
      <p:cxnSp>
        <p:nvCxnSpPr>
          <p:cNvPr id="527" name="Google Shape;527;p57"/>
          <p:cNvCxnSpPr/>
          <p:nvPr/>
        </p:nvCxnSpPr>
        <p:spPr>
          <a:xfrm>
            <a:off x="2669147" y="2042083"/>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528" name="Google Shape;528;p57"/>
          <p:cNvCxnSpPr/>
          <p:nvPr/>
        </p:nvCxnSpPr>
        <p:spPr>
          <a:xfrm>
            <a:off x="3587990" y="2048744"/>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529" name="Google Shape;529;p57"/>
          <p:cNvCxnSpPr/>
          <p:nvPr/>
        </p:nvCxnSpPr>
        <p:spPr>
          <a:xfrm>
            <a:off x="4466881" y="2042083"/>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530" name="Google Shape;530;p57"/>
          <p:cNvPicPr preferRelativeResize="0"/>
          <p:nvPr/>
        </p:nvPicPr>
        <p:blipFill rotWithShape="1">
          <a:blip r:embed="rId4">
            <a:alphaModFix/>
          </a:blip>
          <a:srcRect b="0" l="0" r="0" t="0"/>
          <a:stretch/>
        </p:blipFill>
        <p:spPr>
          <a:xfrm>
            <a:off x="3813767" y="2076268"/>
            <a:ext cx="410001" cy="149670"/>
          </a:xfrm>
          <a:prstGeom prst="rect">
            <a:avLst/>
          </a:prstGeom>
          <a:noFill/>
          <a:ln>
            <a:noFill/>
          </a:ln>
        </p:spPr>
      </p:pic>
      <p:pic>
        <p:nvPicPr>
          <p:cNvPr id="531" name="Google Shape;531;p57"/>
          <p:cNvPicPr preferRelativeResize="0"/>
          <p:nvPr/>
        </p:nvPicPr>
        <p:blipFill rotWithShape="1">
          <a:blip r:embed="rId5">
            <a:alphaModFix/>
          </a:blip>
          <a:srcRect b="0" l="0" r="0" t="0"/>
          <a:stretch/>
        </p:blipFill>
        <p:spPr>
          <a:xfrm>
            <a:off x="4813922" y="4121200"/>
            <a:ext cx="412602" cy="180572"/>
          </a:xfrm>
          <a:prstGeom prst="rect">
            <a:avLst/>
          </a:prstGeom>
          <a:noFill/>
          <a:ln>
            <a:noFill/>
          </a:ln>
        </p:spPr>
      </p:pic>
      <p:sp>
        <p:nvSpPr>
          <p:cNvPr id="532" name="Google Shape;532;p57"/>
          <p:cNvSpPr txBox="1"/>
          <p:nvPr/>
        </p:nvSpPr>
        <p:spPr>
          <a:xfrm>
            <a:off x="4786406" y="4276267"/>
            <a:ext cx="7098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600">
                <a:solidFill>
                  <a:schemeClr val="dk1"/>
                </a:solidFill>
                <a:latin typeface="Calibri"/>
                <a:ea typeface="Calibri"/>
                <a:cs typeface="Calibri"/>
                <a:sym typeface="Calibri"/>
              </a:rPr>
              <a:t>RF: 6    6   -</a:t>
            </a:r>
            <a:endParaRPr sz="1100"/>
          </a:p>
          <a:p>
            <a:pPr indent="0" lvl="0" marL="0" marR="0" rtl="0" algn="l">
              <a:spcBef>
                <a:spcPts val="0"/>
              </a:spcBef>
              <a:spcAft>
                <a:spcPts val="0"/>
              </a:spcAft>
              <a:buNone/>
            </a:pPr>
            <a:r>
              <a:rPr lang="en-GB" sz="600">
                <a:solidFill>
                  <a:schemeClr val="dk1"/>
                </a:solidFill>
                <a:latin typeface="Calibri"/>
                <a:ea typeface="Calibri"/>
                <a:cs typeface="Calibri"/>
                <a:sym typeface="Calibri"/>
              </a:rPr>
              <a:t>RN: 7    1   -</a:t>
            </a:r>
            <a:endParaRPr sz="1100"/>
          </a:p>
        </p:txBody>
      </p:sp>
      <p:pic>
        <p:nvPicPr>
          <p:cNvPr id="533" name="Google Shape;533;p57"/>
          <p:cNvPicPr preferRelativeResize="0"/>
          <p:nvPr/>
        </p:nvPicPr>
        <p:blipFill rotWithShape="1">
          <a:blip r:embed="rId4">
            <a:alphaModFix/>
          </a:blip>
          <a:srcRect b="0" l="0" r="0" t="0"/>
          <a:stretch/>
        </p:blipFill>
        <p:spPr>
          <a:xfrm>
            <a:off x="4720398" y="2097352"/>
            <a:ext cx="410001" cy="149670"/>
          </a:xfrm>
          <a:prstGeom prst="rect">
            <a:avLst/>
          </a:prstGeom>
          <a:noFill/>
          <a:ln>
            <a:noFill/>
          </a:ln>
        </p:spPr>
      </p:pic>
      <p:cxnSp>
        <p:nvCxnSpPr>
          <p:cNvPr id="534" name="Google Shape;534;p57"/>
          <p:cNvCxnSpPr/>
          <p:nvPr/>
        </p:nvCxnSpPr>
        <p:spPr>
          <a:xfrm>
            <a:off x="2663599" y="30485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535" name="Google Shape;535;p57"/>
          <p:cNvCxnSpPr/>
          <p:nvPr/>
        </p:nvCxnSpPr>
        <p:spPr>
          <a:xfrm>
            <a:off x="3582442" y="305525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536" name="Google Shape;536;p57"/>
          <p:cNvCxnSpPr/>
          <p:nvPr/>
        </p:nvCxnSpPr>
        <p:spPr>
          <a:xfrm>
            <a:off x="4461333" y="30485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537" name="Google Shape;537;p57"/>
          <p:cNvCxnSpPr/>
          <p:nvPr/>
        </p:nvCxnSpPr>
        <p:spPr>
          <a:xfrm>
            <a:off x="2676913" y="4093937"/>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538" name="Google Shape;538;p57"/>
          <p:cNvCxnSpPr/>
          <p:nvPr/>
        </p:nvCxnSpPr>
        <p:spPr>
          <a:xfrm>
            <a:off x="3595757" y="4100597"/>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539" name="Google Shape;539;p57"/>
          <p:cNvCxnSpPr/>
          <p:nvPr/>
        </p:nvCxnSpPr>
        <p:spPr>
          <a:xfrm>
            <a:off x="4474647" y="4093937"/>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540" name="Google Shape;540;p57"/>
          <p:cNvPicPr preferRelativeResize="0"/>
          <p:nvPr/>
        </p:nvPicPr>
        <p:blipFill rotWithShape="1">
          <a:blip r:embed="rId3">
            <a:alphaModFix/>
          </a:blip>
          <a:srcRect b="0" l="0" r="0" t="0"/>
          <a:stretch/>
        </p:blipFill>
        <p:spPr>
          <a:xfrm>
            <a:off x="3830229" y="3151391"/>
            <a:ext cx="366801" cy="110040"/>
          </a:xfrm>
          <a:prstGeom prst="rect">
            <a:avLst/>
          </a:prstGeom>
          <a:noFill/>
          <a:ln>
            <a:noFill/>
          </a:ln>
        </p:spPr>
      </p:pic>
      <p:pic>
        <p:nvPicPr>
          <p:cNvPr id="541" name="Google Shape;541;p57"/>
          <p:cNvPicPr preferRelativeResize="0"/>
          <p:nvPr/>
        </p:nvPicPr>
        <p:blipFill rotWithShape="1">
          <a:blip r:embed="rId3">
            <a:alphaModFix/>
          </a:blip>
          <a:srcRect b="0" l="0" r="0" t="0"/>
          <a:stretch/>
        </p:blipFill>
        <p:spPr>
          <a:xfrm>
            <a:off x="2938022" y="3144733"/>
            <a:ext cx="366801" cy="110040"/>
          </a:xfrm>
          <a:prstGeom prst="rect">
            <a:avLst/>
          </a:prstGeom>
          <a:noFill/>
          <a:ln>
            <a:noFill/>
          </a:ln>
        </p:spPr>
      </p:pic>
      <p:sp>
        <p:nvSpPr>
          <p:cNvPr id="542" name="Google Shape;542;p57"/>
          <p:cNvSpPr txBox="1"/>
          <p:nvPr/>
        </p:nvSpPr>
        <p:spPr>
          <a:xfrm>
            <a:off x="5886551" y="2076275"/>
            <a:ext cx="1122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Partition 0</a:t>
            </a:r>
            <a:endParaRPr sz="1100"/>
          </a:p>
        </p:txBody>
      </p:sp>
      <p:sp>
        <p:nvSpPr>
          <p:cNvPr id="543" name="Google Shape;543;p57"/>
          <p:cNvSpPr txBox="1"/>
          <p:nvPr/>
        </p:nvSpPr>
        <p:spPr>
          <a:xfrm>
            <a:off x="5900976" y="3102750"/>
            <a:ext cx="1315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Partition 1</a:t>
            </a:r>
            <a:endParaRPr sz="1100"/>
          </a:p>
        </p:txBody>
      </p:sp>
      <p:sp>
        <p:nvSpPr>
          <p:cNvPr id="544" name="Google Shape;544;p57"/>
          <p:cNvSpPr txBox="1"/>
          <p:nvPr/>
        </p:nvSpPr>
        <p:spPr>
          <a:xfrm>
            <a:off x="5888331" y="4121200"/>
            <a:ext cx="1315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Partition 2</a:t>
            </a:r>
            <a:endParaRPr sz="1100"/>
          </a:p>
        </p:txBody>
      </p:sp>
      <p:sp>
        <p:nvSpPr>
          <p:cNvPr id="545" name="Google Shape;545;p57"/>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How Kafka Works</a:t>
            </a:r>
            <a:endParaRPr i="0" sz="2600" u="none" cap="none" strike="noStrike">
              <a:solidFill>
                <a:srgbClr val="434343"/>
              </a:solidFill>
              <a:latin typeface="Avenir"/>
              <a:ea typeface="Avenir"/>
              <a:cs typeface="Avenir"/>
              <a:sym typeface="Avenir"/>
            </a:endParaRPr>
          </a:p>
        </p:txBody>
      </p:sp>
      <p:sp>
        <p:nvSpPr>
          <p:cNvPr id="546" name="Google Shape;546;p57"/>
          <p:cNvSpPr txBox="1"/>
          <p:nvPr/>
        </p:nvSpPr>
        <p:spPr>
          <a:xfrm>
            <a:off x="430275" y="974175"/>
            <a:ext cx="8713800" cy="7389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In Kafka, each one of these is called Partitions and the total number of Partitions is called as Partition Counts</a:t>
            </a:r>
            <a:endParaRPr sz="1800">
              <a:solidFill>
                <a:schemeClr val="dk1"/>
              </a:solidFill>
              <a:latin typeface="Avenir"/>
              <a:ea typeface="Avenir"/>
              <a:cs typeface="Avenir"/>
              <a:sym typeface="Aveni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8"/>
          <p:cNvSpPr/>
          <p:nvPr/>
        </p:nvSpPr>
        <p:spPr>
          <a:xfrm>
            <a:off x="1892055" y="4100923"/>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52" name="Google Shape;552;p58"/>
          <p:cNvSpPr/>
          <p:nvPr/>
        </p:nvSpPr>
        <p:spPr>
          <a:xfrm>
            <a:off x="1878741" y="3055576"/>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53" name="Google Shape;553;p58"/>
          <p:cNvSpPr/>
          <p:nvPr/>
        </p:nvSpPr>
        <p:spPr>
          <a:xfrm>
            <a:off x="1884289" y="2049069"/>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554" name="Google Shape;554;p58"/>
          <p:cNvPicPr preferRelativeResize="0"/>
          <p:nvPr/>
        </p:nvPicPr>
        <p:blipFill rotWithShape="1">
          <a:blip r:embed="rId3">
            <a:alphaModFix/>
          </a:blip>
          <a:srcRect b="0" l="0" r="0" t="0"/>
          <a:stretch/>
        </p:blipFill>
        <p:spPr>
          <a:xfrm>
            <a:off x="4761275" y="3143625"/>
            <a:ext cx="366801" cy="110040"/>
          </a:xfrm>
          <a:prstGeom prst="rect">
            <a:avLst/>
          </a:prstGeom>
          <a:noFill/>
          <a:ln>
            <a:noFill/>
          </a:ln>
        </p:spPr>
      </p:pic>
      <p:sp>
        <p:nvSpPr>
          <p:cNvPr id="555" name="Google Shape;555;p58"/>
          <p:cNvSpPr txBox="1"/>
          <p:nvPr/>
        </p:nvSpPr>
        <p:spPr>
          <a:xfrm>
            <a:off x="4623034" y="3275245"/>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Match Starts</a:t>
            </a:r>
            <a:endParaRPr sz="1100"/>
          </a:p>
        </p:txBody>
      </p:sp>
      <p:sp>
        <p:nvSpPr>
          <p:cNvPr id="556" name="Google Shape;556;p58"/>
          <p:cNvSpPr txBox="1"/>
          <p:nvPr/>
        </p:nvSpPr>
        <p:spPr>
          <a:xfrm>
            <a:off x="3728077" y="3290978"/>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Score: 1 - 0</a:t>
            </a:r>
            <a:endParaRPr sz="1100"/>
          </a:p>
        </p:txBody>
      </p:sp>
      <p:sp>
        <p:nvSpPr>
          <p:cNvPr id="557" name="Google Shape;557;p58"/>
          <p:cNvSpPr txBox="1"/>
          <p:nvPr/>
        </p:nvSpPr>
        <p:spPr>
          <a:xfrm>
            <a:off x="2884135" y="3290978"/>
            <a:ext cx="571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Red Card</a:t>
            </a:r>
            <a:endParaRPr sz="1100"/>
          </a:p>
        </p:txBody>
      </p:sp>
      <p:cxnSp>
        <p:nvCxnSpPr>
          <p:cNvPr id="558" name="Google Shape;558;p58"/>
          <p:cNvCxnSpPr/>
          <p:nvPr/>
        </p:nvCxnSpPr>
        <p:spPr>
          <a:xfrm>
            <a:off x="2669147" y="2042083"/>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559" name="Google Shape;559;p58"/>
          <p:cNvCxnSpPr/>
          <p:nvPr/>
        </p:nvCxnSpPr>
        <p:spPr>
          <a:xfrm>
            <a:off x="3587990" y="2048744"/>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560" name="Google Shape;560;p58"/>
          <p:cNvCxnSpPr/>
          <p:nvPr/>
        </p:nvCxnSpPr>
        <p:spPr>
          <a:xfrm>
            <a:off x="4466881" y="2042083"/>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561" name="Google Shape;561;p58"/>
          <p:cNvPicPr preferRelativeResize="0"/>
          <p:nvPr/>
        </p:nvPicPr>
        <p:blipFill rotWithShape="1">
          <a:blip r:embed="rId4">
            <a:alphaModFix/>
          </a:blip>
          <a:srcRect b="0" l="0" r="0" t="0"/>
          <a:stretch/>
        </p:blipFill>
        <p:spPr>
          <a:xfrm>
            <a:off x="3813767" y="2076268"/>
            <a:ext cx="410001" cy="149670"/>
          </a:xfrm>
          <a:prstGeom prst="rect">
            <a:avLst/>
          </a:prstGeom>
          <a:noFill/>
          <a:ln>
            <a:noFill/>
          </a:ln>
        </p:spPr>
      </p:pic>
      <p:pic>
        <p:nvPicPr>
          <p:cNvPr id="562" name="Google Shape;562;p58"/>
          <p:cNvPicPr preferRelativeResize="0"/>
          <p:nvPr/>
        </p:nvPicPr>
        <p:blipFill rotWithShape="1">
          <a:blip r:embed="rId5">
            <a:alphaModFix/>
          </a:blip>
          <a:srcRect b="0" l="0" r="0" t="0"/>
          <a:stretch/>
        </p:blipFill>
        <p:spPr>
          <a:xfrm>
            <a:off x="4813922" y="4121200"/>
            <a:ext cx="412602" cy="180572"/>
          </a:xfrm>
          <a:prstGeom prst="rect">
            <a:avLst/>
          </a:prstGeom>
          <a:noFill/>
          <a:ln>
            <a:noFill/>
          </a:ln>
        </p:spPr>
      </p:pic>
      <p:sp>
        <p:nvSpPr>
          <p:cNvPr id="563" name="Google Shape;563;p58"/>
          <p:cNvSpPr txBox="1"/>
          <p:nvPr/>
        </p:nvSpPr>
        <p:spPr>
          <a:xfrm>
            <a:off x="4786406" y="4276267"/>
            <a:ext cx="7098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600">
                <a:solidFill>
                  <a:schemeClr val="dk1"/>
                </a:solidFill>
                <a:latin typeface="Calibri"/>
                <a:ea typeface="Calibri"/>
                <a:cs typeface="Calibri"/>
                <a:sym typeface="Calibri"/>
              </a:rPr>
              <a:t>RF: 6    6   -</a:t>
            </a:r>
            <a:endParaRPr sz="1100"/>
          </a:p>
          <a:p>
            <a:pPr indent="0" lvl="0" marL="0" marR="0" rtl="0" algn="l">
              <a:spcBef>
                <a:spcPts val="0"/>
              </a:spcBef>
              <a:spcAft>
                <a:spcPts val="0"/>
              </a:spcAft>
              <a:buNone/>
            </a:pPr>
            <a:r>
              <a:rPr lang="en-GB" sz="600">
                <a:solidFill>
                  <a:schemeClr val="dk1"/>
                </a:solidFill>
                <a:latin typeface="Calibri"/>
                <a:ea typeface="Calibri"/>
                <a:cs typeface="Calibri"/>
                <a:sym typeface="Calibri"/>
              </a:rPr>
              <a:t>RN: 7    1   -</a:t>
            </a:r>
            <a:endParaRPr sz="1100"/>
          </a:p>
        </p:txBody>
      </p:sp>
      <p:pic>
        <p:nvPicPr>
          <p:cNvPr id="564" name="Google Shape;564;p58"/>
          <p:cNvPicPr preferRelativeResize="0"/>
          <p:nvPr/>
        </p:nvPicPr>
        <p:blipFill rotWithShape="1">
          <a:blip r:embed="rId4">
            <a:alphaModFix/>
          </a:blip>
          <a:srcRect b="0" l="0" r="0" t="0"/>
          <a:stretch/>
        </p:blipFill>
        <p:spPr>
          <a:xfrm>
            <a:off x="4720398" y="2097352"/>
            <a:ext cx="410001" cy="149670"/>
          </a:xfrm>
          <a:prstGeom prst="rect">
            <a:avLst/>
          </a:prstGeom>
          <a:noFill/>
          <a:ln>
            <a:noFill/>
          </a:ln>
        </p:spPr>
      </p:pic>
      <p:cxnSp>
        <p:nvCxnSpPr>
          <p:cNvPr id="565" name="Google Shape;565;p58"/>
          <p:cNvCxnSpPr/>
          <p:nvPr/>
        </p:nvCxnSpPr>
        <p:spPr>
          <a:xfrm>
            <a:off x="2663599" y="30485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566" name="Google Shape;566;p58"/>
          <p:cNvCxnSpPr/>
          <p:nvPr/>
        </p:nvCxnSpPr>
        <p:spPr>
          <a:xfrm>
            <a:off x="3582442" y="305525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567" name="Google Shape;567;p58"/>
          <p:cNvCxnSpPr/>
          <p:nvPr/>
        </p:nvCxnSpPr>
        <p:spPr>
          <a:xfrm>
            <a:off x="4461333" y="30485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568" name="Google Shape;568;p58"/>
          <p:cNvCxnSpPr/>
          <p:nvPr/>
        </p:nvCxnSpPr>
        <p:spPr>
          <a:xfrm>
            <a:off x="2676913" y="4093937"/>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569" name="Google Shape;569;p58"/>
          <p:cNvCxnSpPr/>
          <p:nvPr/>
        </p:nvCxnSpPr>
        <p:spPr>
          <a:xfrm>
            <a:off x="3595757" y="4100597"/>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570" name="Google Shape;570;p58"/>
          <p:cNvCxnSpPr/>
          <p:nvPr/>
        </p:nvCxnSpPr>
        <p:spPr>
          <a:xfrm>
            <a:off x="4474647" y="4093937"/>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571" name="Google Shape;571;p58"/>
          <p:cNvPicPr preferRelativeResize="0"/>
          <p:nvPr/>
        </p:nvPicPr>
        <p:blipFill rotWithShape="1">
          <a:blip r:embed="rId3">
            <a:alphaModFix/>
          </a:blip>
          <a:srcRect b="0" l="0" r="0" t="0"/>
          <a:stretch/>
        </p:blipFill>
        <p:spPr>
          <a:xfrm>
            <a:off x="3830229" y="3151391"/>
            <a:ext cx="366801" cy="110040"/>
          </a:xfrm>
          <a:prstGeom prst="rect">
            <a:avLst/>
          </a:prstGeom>
          <a:noFill/>
          <a:ln>
            <a:noFill/>
          </a:ln>
        </p:spPr>
      </p:pic>
      <p:pic>
        <p:nvPicPr>
          <p:cNvPr id="572" name="Google Shape;572;p58"/>
          <p:cNvPicPr preferRelativeResize="0"/>
          <p:nvPr/>
        </p:nvPicPr>
        <p:blipFill rotWithShape="1">
          <a:blip r:embed="rId3">
            <a:alphaModFix/>
          </a:blip>
          <a:srcRect b="0" l="0" r="0" t="0"/>
          <a:stretch/>
        </p:blipFill>
        <p:spPr>
          <a:xfrm>
            <a:off x="2938022" y="3144733"/>
            <a:ext cx="366801" cy="110040"/>
          </a:xfrm>
          <a:prstGeom prst="rect">
            <a:avLst/>
          </a:prstGeom>
          <a:noFill/>
          <a:ln>
            <a:noFill/>
          </a:ln>
        </p:spPr>
      </p:pic>
      <p:sp>
        <p:nvSpPr>
          <p:cNvPr id="573" name="Google Shape;573;p58"/>
          <p:cNvSpPr txBox="1"/>
          <p:nvPr/>
        </p:nvSpPr>
        <p:spPr>
          <a:xfrm>
            <a:off x="5769325" y="2076275"/>
            <a:ext cx="1041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Avenir"/>
                <a:ea typeface="Avenir"/>
                <a:cs typeface="Avenir"/>
                <a:sym typeface="Avenir"/>
              </a:rPr>
              <a:t>Partition 0</a:t>
            </a:r>
            <a:endParaRPr sz="1100">
              <a:latin typeface="Avenir"/>
              <a:ea typeface="Avenir"/>
              <a:cs typeface="Avenir"/>
              <a:sym typeface="Avenir"/>
            </a:endParaRPr>
          </a:p>
        </p:txBody>
      </p:sp>
      <p:sp>
        <p:nvSpPr>
          <p:cNvPr id="574" name="Google Shape;574;p58"/>
          <p:cNvSpPr txBox="1"/>
          <p:nvPr/>
        </p:nvSpPr>
        <p:spPr>
          <a:xfrm>
            <a:off x="5831081" y="3102750"/>
            <a:ext cx="994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Avenir"/>
                <a:ea typeface="Avenir"/>
                <a:cs typeface="Avenir"/>
                <a:sym typeface="Avenir"/>
              </a:rPr>
              <a:t>Partition 1</a:t>
            </a:r>
            <a:endParaRPr sz="1100">
              <a:latin typeface="Avenir"/>
              <a:ea typeface="Avenir"/>
              <a:cs typeface="Avenir"/>
              <a:sym typeface="Avenir"/>
            </a:endParaRPr>
          </a:p>
        </p:txBody>
      </p:sp>
      <p:sp>
        <p:nvSpPr>
          <p:cNvPr id="575" name="Google Shape;575;p58"/>
          <p:cNvSpPr txBox="1"/>
          <p:nvPr/>
        </p:nvSpPr>
        <p:spPr>
          <a:xfrm>
            <a:off x="5771115" y="4121200"/>
            <a:ext cx="1041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Avenir"/>
                <a:ea typeface="Avenir"/>
                <a:cs typeface="Avenir"/>
                <a:sym typeface="Avenir"/>
              </a:rPr>
              <a:t>Partition 2</a:t>
            </a:r>
            <a:endParaRPr sz="1100">
              <a:latin typeface="Avenir"/>
              <a:ea typeface="Avenir"/>
              <a:cs typeface="Avenir"/>
              <a:sym typeface="Avenir"/>
            </a:endParaRPr>
          </a:p>
        </p:txBody>
      </p:sp>
      <p:pic>
        <p:nvPicPr>
          <p:cNvPr descr="ThinkSystem SR670 Rack Server | Optimized for AI &amp; HPC | Lenovo US" id="576" name="Google Shape;576;p58"/>
          <p:cNvPicPr preferRelativeResize="0"/>
          <p:nvPr/>
        </p:nvPicPr>
        <p:blipFill rotWithShape="1">
          <a:blip r:embed="rId6">
            <a:alphaModFix/>
          </a:blip>
          <a:srcRect b="0" l="0" r="0" t="0"/>
          <a:stretch/>
        </p:blipFill>
        <p:spPr>
          <a:xfrm>
            <a:off x="7008919" y="1539035"/>
            <a:ext cx="1508752" cy="1071734"/>
          </a:xfrm>
          <a:prstGeom prst="rect">
            <a:avLst/>
          </a:prstGeom>
          <a:noFill/>
          <a:ln>
            <a:noFill/>
          </a:ln>
        </p:spPr>
      </p:pic>
      <p:pic>
        <p:nvPicPr>
          <p:cNvPr descr="ThinkSystem SR670 Rack Server | Optimized for AI &amp; HPC | Lenovo US" id="577" name="Google Shape;577;p58"/>
          <p:cNvPicPr preferRelativeResize="0"/>
          <p:nvPr/>
        </p:nvPicPr>
        <p:blipFill rotWithShape="1">
          <a:blip r:embed="rId6">
            <a:alphaModFix/>
          </a:blip>
          <a:srcRect b="0" l="0" r="0" t="0"/>
          <a:stretch/>
        </p:blipFill>
        <p:spPr>
          <a:xfrm>
            <a:off x="6961617" y="2523464"/>
            <a:ext cx="1508752" cy="1071734"/>
          </a:xfrm>
          <a:prstGeom prst="rect">
            <a:avLst/>
          </a:prstGeom>
          <a:noFill/>
          <a:ln>
            <a:noFill/>
          </a:ln>
        </p:spPr>
      </p:pic>
      <p:pic>
        <p:nvPicPr>
          <p:cNvPr descr="ThinkSystem SR670 Rack Server | Optimized for AI &amp; HPC | Lenovo US" id="578" name="Google Shape;578;p58"/>
          <p:cNvPicPr preferRelativeResize="0"/>
          <p:nvPr/>
        </p:nvPicPr>
        <p:blipFill rotWithShape="1">
          <a:blip r:embed="rId6">
            <a:alphaModFix/>
          </a:blip>
          <a:srcRect b="0" l="0" r="0" t="0"/>
          <a:stretch/>
        </p:blipFill>
        <p:spPr>
          <a:xfrm>
            <a:off x="6961617" y="3647633"/>
            <a:ext cx="1508752" cy="1071734"/>
          </a:xfrm>
          <a:prstGeom prst="rect">
            <a:avLst/>
          </a:prstGeom>
          <a:noFill/>
          <a:ln>
            <a:noFill/>
          </a:ln>
        </p:spPr>
      </p:pic>
      <p:cxnSp>
        <p:nvCxnSpPr>
          <p:cNvPr id="579" name="Google Shape;579;p58"/>
          <p:cNvCxnSpPr>
            <a:endCxn id="580" idx="0"/>
          </p:cNvCxnSpPr>
          <p:nvPr/>
        </p:nvCxnSpPr>
        <p:spPr>
          <a:xfrm>
            <a:off x="7861848" y="4341600"/>
            <a:ext cx="9000" cy="286200"/>
          </a:xfrm>
          <a:prstGeom prst="straightConnector1">
            <a:avLst/>
          </a:prstGeom>
          <a:noFill/>
          <a:ln cap="flat" cmpd="sng" w="9525">
            <a:solidFill>
              <a:schemeClr val="dk1"/>
            </a:solidFill>
            <a:prstDash val="solid"/>
            <a:miter lim="800000"/>
            <a:headEnd len="sm" w="sm" type="none"/>
            <a:tailEnd len="sm" w="sm" type="none"/>
          </a:ln>
        </p:spPr>
      </p:cxnSp>
      <p:sp>
        <p:nvSpPr>
          <p:cNvPr id="580" name="Google Shape;580;p58"/>
          <p:cNvSpPr txBox="1"/>
          <p:nvPr/>
        </p:nvSpPr>
        <p:spPr>
          <a:xfrm>
            <a:off x="7469148" y="4627800"/>
            <a:ext cx="803400" cy="2847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Avenir"/>
                <a:ea typeface="Avenir"/>
                <a:cs typeface="Avenir"/>
                <a:sym typeface="Avenir"/>
              </a:rPr>
              <a:t>Broker</a:t>
            </a:r>
            <a:endParaRPr sz="1100">
              <a:latin typeface="Avenir"/>
              <a:ea typeface="Avenir"/>
              <a:cs typeface="Avenir"/>
              <a:sym typeface="Avenir"/>
            </a:endParaRPr>
          </a:p>
        </p:txBody>
      </p:sp>
      <p:sp>
        <p:nvSpPr>
          <p:cNvPr id="581" name="Google Shape;581;p58"/>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How Kafka Works</a:t>
            </a:r>
            <a:endParaRPr i="0" sz="2600" u="none" cap="none" strike="noStrike">
              <a:solidFill>
                <a:srgbClr val="434343"/>
              </a:solidFill>
              <a:latin typeface="Avenir"/>
              <a:ea typeface="Avenir"/>
              <a:cs typeface="Avenir"/>
              <a:sym typeface="Avenir"/>
            </a:endParaRPr>
          </a:p>
        </p:txBody>
      </p:sp>
      <p:sp>
        <p:nvSpPr>
          <p:cNvPr id="582" name="Google Shape;582;p58"/>
          <p:cNvSpPr txBox="1"/>
          <p:nvPr/>
        </p:nvSpPr>
        <p:spPr>
          <a:xfrm>
            <a:off x="430275" y="974175"/>
            <a:ext cx="87138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Each server holding one or more of these partitions is called as Broker</a:t>
            </a:r>
            <a:endParaRPr sz="1800">
              <a:solidFill>
                <a:schemeClr val="dk1"/>
              </a:solidFill>
              <a:latin typeface="Avenir"/>
              <a:ea typeface="Avenir"/>
              <a:cs typeface="Avenir"/>
              <a:sym typeface="Aveni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9"/>
          <p:cNvSpPr/>
          <p:nvPr/>
        </p:nvSpPr>
        <p:spPr>
          <a:xfrm>
            <a:off x="1892055" y="4100923"/>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8" name="Google Shape;588;p59"/>
          <p:cNvSpPr/>
          <p:nvPr/>
        </p:nvSpPr>
        <p:spPr>
          <a:xfrm>
            <a:off x="1878741" y="3055576"/>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9" name="Google Shape;589;p59"/>
          <p:cNvSpPr/>
          <p:nvPr/>
        </p:nvSpPr>
        <p:spPr>
          <a:xfrm>
            <a:off x="1884289" y="2049069"/>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590" name="Google Shape;590;p59"/>
          <p:cNvPicPr preferRelativeResize="0"/>
          <p:nvPr/>
        </p:nvPicPr>
        <p:blipFill rotWithShape="1">
          <a:blip r:embed="rId3">
            <a:alphaModFix/>
          </a:blip>
          <a:srcRect b="0" l="0" r="0" t="0"/>
          <a:stretch/>
        </p:blipFill>
        <p:spPr>
          <a:xfrm>
            <a:off x="4761275" y="3143625"/>
            <a:ext cx="366801" cy="110040"/>
          </a:xfrm>
          <a:prstGeom prst="rect">
            <a:avLst/>
          </a:prstGeom>
          <a:noFill/>
          <a:ln>
            <a:noFill/>
          </a:ln>
        </p:spPr>
      </p:pic>
      <p:sp>
        <p:nvSpPr>
          <p:cNvPr id="591" name="Google Shape;591;p59"/>
          <p:cNvSpPr txBox="1"/>
          <p:nvPr/>
        </p:nvSpPr>
        <p:spPr>
          <a:xfrm>
            <a:off x="4623034" y="3275245"/>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Match Starts</a:t>
            </a:r>
            <a:endParaRPr sz="1100"/>
          </a:p>
        </p:txBody>
      </p:sp>
      <p:sp>
        <p:nvSpPr>
          <p:cNvPr id="592" name="Google Shape;592;p59"/>
          <p:cNvSpPr txBox="1"/>
          <p:nvPr/>
        </p:nvSpPr>
        <p:spPr>
          <a:xfrm>
            <a:off x="3728077" y="3290978"/>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Score: 1 - 0</a:t>
            </a:r>
            <a:endParaRPr sz="1100"/>
          </a:p>
        </p:txBody>
      </p:sp>
      <p:sp>
        <p:nvSpPr>
          <p:cNvPr id="593" name="Google Shape;593;p59"/>
          <p:cNvSpPr txBox="1"/>
          <p:nvPr/>
        </p:nvSpPr>
        <p:spPr>
          <a:xfrm>
            <a:off x="2884135" y="3290978"/>
            <a:ext cx="571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Red Card</a:t>
            </a:r>
            <a:endParaRPr sz="1100"/>
          </a:p>
        </p:txBody>
      </p:sp>
      <p:cxnSp>
        <p:nvCxnSpPr>
          <p:cNvPr id="594" name="Google Shape;594;p59"/>
          <p:cNvCxnSpPr/>
          <p:nvPr/>
        </p:nvCxnSpPr>
        <p:spPr>
          <a:xfrm>
            <a:off x="2669147" y="2042083"/>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595" name="Google Shape;595;p59"/>
          <p:cNvCxnSpPr/>
          <p:nvPr/>
        </p:nvCxnSpPr>
        <p:spPr>
          <a:xfrm>
            <a:off x="3587990" y="2048744"/>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596" name="Google Shape;596;p59"/>
          <p:cNvCxnSpPr/>
          <p:nvPr/>
        </p:nvCxnSpPr>
        <p:spPr>
          <a:xfrm>
            <a:off x="4466881" y="2042083"/>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597" name="Google Shape;597;p59"/>
          <p:cNvPicPr preferRelativeResize="0"/>
          <p:nvPr/>
        </p:nvPicPr>
        <p:blipFill rotWithShape="1">
          <a:blip r:embed="rId4">
            <a:alphaModFix/>
          </a:blip>
          <a:srcRect b="0" l="0" r="0" t="0"/>
          <a:stretch/>
        </p:blipFill>
        <p:spPr>
          <a:xfrm>
            <a:off x="3813767" y="2076268"/>
            <a:ext cx="410001" cy="149670"/>
          </a:xfrm>
          <a:prstGeom prst="rect">
            <a:avLst/>
          </a:prstGeom>
          <a:noFill/>
          <a:ln>
            <a:noFill/>
          </a:ln>
        </p:spPr>
      </p:pic>
      <p:pic>
        <p:nvPicPr>
          <p:cNvPr id="598" name="Google Shape;598;p59"/>
          <p:cNvPicPr preferRelativeResize="0"/>
          <p:nvPr/>
        </p:nvPicPr>
        <p:blipFill rotWithShape="1">
          <a:blip r:embed="rId5">
            <a:alphaModFix/>
          </a:blip>
          <a:srcRect b="0" l="0" r="0" t="0"/>
          <a:stretch/>
        </p:blipFill>
        <p:spPr>
          <a:xfrm>
            <a:off x="4813922" y="4121200"/>
            <a:ext cx="412602" cy="180572"/>
          </a:xfrm>
          <a:prstGeom prst="rect">
            <a:avLst/>
          </a:prstGeom>
          <a:noFill/>
          <a:ln>
            <a:noFill/>
          </a:ln>
        </p:spPr>
      </p:pic>
      <p:sp>
        <p:nvSpPr>
          <p:cNvPr id="599" name="Google Shape;599;p59"/>
          <p:cNvSpPr txBox="1"/>
          <p:nvPr/>
        </p:nvSpPr>
        <p:spPr>
          <a:xfrm>
            <a:off x="4786406" y="4276267"/>
            <a:ext cx="7098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600">
                <a:solidFill>
                  <a:schemeClr val="dk1"/>
                </a:solidFill>
                <a:latin typeface="Calibri"/>
                <a:ea typeface="Calibri"/>
                <a:cs typeface="Calibri"/>
                <a:sym typeface="Calibri"/>
              </a:rPr>
              <a:t>RF: 6    6   -</a:t>
            </a:r>
            <a:endParaRPr sz="1100"/>
          </a:p>
          <a:p>
            <a:pPr indent="0" lvl="0" marL="0" marR="0" rtl="0" algn="l">
              <a:spcBef>
                <a:spcPts val="0"/>
              </a:spcBef>
              <a:spcAft>
                <a:spcPts val="0"/>
              </a:spcAft>
              <a:buNone/>
            </a:pPr>
            <a:r>
              <a:rPr lang="en-GB" sz="600">
                <a:solidFill>
                  <a:schemeClr val="dk1"/>
                </a:solidFill>
                <a:latin typeface="Calibri"/>
                <a:ea typeface="Calibri"/>
                <a:cs typeface="Calibri"/>
                <a:sym typeface="Calibri"/>
              </a:rPr>
              <a:t>RN: 7    1   -</a:t>
            </a:r>
            <a:endParaRPr sz="1100"/>
          </a:p>
        </p:txBody>
      </p:sp>
      <p:pic>
        <p:nvPicPr>
          <p:cNvPr id="600" name="Google Shape;600;p59"/>
          <p:cNvPicPr preferRelativeResize="0"/>
          <p:nvPr/>
        </p:nvPicPr>
        <p:blipFill rotWithShape="1">
          <a:blip r:embed="rId4">
            <a:alphaModFix/>
          </a:blip>
          <a:srcRect b="0" l="0" r="0" t="0"/>
          <a:stretch/>
        </p:blipFill>
        <p:spPr>
          <a:xfrm>
            <a:off x="4720398" y="2097352"/>
            <a:ext cx="410001" cy="149670"/>
          </a:xfrm>
          <a:prstGeom prst="rect">
            <a:avLst/>
          </a:prstGeom>
          <a:noFill/>
          <a:ln>
            <a:noFill/>
          </a:ln>
        </p:spPr>
      </p:pic>
      <p:cxnSp>
        <p:nvCxnSpPr>
          <p:cNvPr id="601" name="Google Shape;601;p59"/>
          <p:cNvCxnSpPr/>
          <p:nvPr/>
        </p:nvCxnSpPr>
        <p:spPr>
          <a:xfrm>
            <a:off x="2663599" y="30485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602" name="Google Shape;602;p59"/>
          <p:cNvCxnSpPr/>
          <p:nvPr/>
        </p:nvCxnSpPr>
        <p:spPr>
          <a:xfrm>
            <a:off x="3582442" y="305525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603" name="Google Shape;603;p59"/>
          <p:cNvCxnSpPr/>
          <p:nvPr/>
        </p:nvCxnSpPr>
        <p:spPr>
          <a:xfrm>
            <a:off x="4461333" y="30485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604" name="Google Shape;604;p59"/>
          <p:cNvCxnSpPr/>
          <p:nvPr/>
        </p:nvCxnSpPr>
        <p:spPr>
          <a:xfrm>
            <a:off x="2676913" y="4093937"/>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605" name="Google Shape;605;p59"/>
          <p:cNvCxnSpPr/>
          <p:nvPr/>
        </p:nvCxnSpPr>
        <p:spPr>
          <a:xfrm>
            <a:off x="3595757" y="4100597"/>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606" name="Google Shape;606;p59"/>
          <p:cNvCxnSpPr/>
          <p:nvPr/>
        </p:nvCxnSpPr>
        <p:spPr>
          <a:xfrm>
            <a:off x="4474647" y="4093937"/>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607" name="Google Shape;607;p59"/>
          <p:cNvPicPr preferRelativeResize="0"/>
          <p:nvPr/>
        </p:nvPicPr>
        <p:blipFill rotWithShape="1">
          <a:blip r:embed="rId3">
            <a:alphaModFix/>
          </a:blip>
          <a:srcRect b="0" l="0" r="0" t="0"/>
          <a:stretch/>
        </p:blipFill>
        <p:spPr>
          <a:xfrm>
            <a:off x="3830229" y="3151391"/>
            <a:ext cx="366801" cy="110040"/>
          </a:xfrm>
          <a:prstGeom prst="rect">
            <a:avLst/>
          </a:prstGeom>
          <a:noFill/>
          <a:ln>
            <a:noFill/>
          </a:ln>
        </p:spPr>
      </p:pic>
      <p:pic>
        <p:nvPicPr>
          <p:cNvPr id="608" name="Google Shape;608;p59"/>
          <p:cNvPicPr preferRelativeResize="0"/>
          <p:nvPr/>
        </p:nvPicPr>
        <p:blipFill rotWithShape="1">
          <a:blip r:embed="rId3">
            <a:alphaModFix/>
          </a:blip>
          <a:srcRect b="0" l="0" r="0" t="0"/>
          <a:stretch/>
        </p:blipFill>
        <p:spPr>
          <a:xfrm>
            <a:off x="2938022" y="3144733"/>
            <a:ext cx="366801" cy="110040"/>
          </a:xfrm>
          <a:prstGeom prst="rect">
            <a:avLst/>
          </a:prstGeom>
          <a:noFill/>
          <a:ln>
            <a:noFill/>
          </a:ln>
        </p:spPr>
      </p:pic>
      <p:sp>
        <p:nvSpPr>
          <p:cNvPr id="609" name="Google Shape;609;p59"/>
          <p:cNvSpPr txBox="1"/>
          <p:nvPr/>
        </p:nvSpPr>
        <p:spPr>
          <a:xfrm>
            <a:off x="5769325" y="2076275"/>
            <a:ext cx="1041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Avenir"/>
                <a:ea typeface="Avenir"/>
                <a:cs typeface="Avenir"/>
                <a:sym typeface="Avenir"/>
              </a:rPr>
              <a:t>Partition 0</a:t>
            </a:r>
            <a:endParaRPr sz="1100">
              <a:latin typeface="Avenir"/>
              <a:ea typeface="Avenir"/>
              <a:cs typeface="Avenir"/>
              <a:sym typeface="Avenir"/>
            </a:endParaRPr>
          </a:p>
        </p:txBody>
      </p:sp>
      <p:sp>
        <p:nvSpPr>
          <p:cNvPr id="610" name="Google Shape;610;p59"/>
          <p:cNvSpPr txBox="1"/>
          <p:nvPr/>
        </p:nvSpPr>
        <p:spPr>
          <a:xfrm>
            <a:off x="5831081" y="3102750"/>
            <a:ext cx="994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Avenir"/>
                <a:ea typeface="Avenir"/>
                <a:cs typeface="Avenir"/>
                <a:sym typeface="Avenir"/>
              </a:rPr>
              <a:t>Partition 1</a:t>
            </a:r>
            <a:endParaRPr sz="1100">
              <a:latin typeface="Avenir"/>
              <a:ea typeface="Avenir"/>
              <a:cs typeface="Avenir"/>
              <a:sym typeface="Avenir"/>
            </a:endParaRPr>
          </a:p>
        </p:txBody>
      </p:sp>
      <p:sp>
        <p:nvSpPr>
          <p:cNvPr id="611" name="Google Shape;611;p59"/>
          <p:cNvSpPr txBox="1"/>
          <p:nvPr/>
        </p:nvSpPr>
        <p:spPr>
          <a:xfrm>
            <a:off x="5771115" y="4121200"/>
            <a:ext cx="1041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Avenir"/>
                <a:ea typeface="Avenir"/>
                <a:cs typeface="Avenir"/>
                <a:sym typeface="Avenir"/>
              </a:rPr>
              <a:t>Partition 2</a:t>
            </a:r>
            <a:endParaRPr sz="1100">
              <a:latin typeface="Avenir"/>
              <a:ea typeface="Avenir"/>
              <a:cs typeface="Avenir"/>
              <a:sym typeface="Avenir"/>
            </a:endParaRPr>
          </a:p>
        </p:txBody>
      </p:sp>
      <p:pic>
        <p:nvPicPr>
          <p:cNvPr descr="ThinkSystem SR670 Rack Server | Optimized for AI &amp; HPC | Lenovo US" id="612" name="Google Shape;612;p59"/>
          <p:cNvPicPr preferRelativeResize="0"/>
          <p:nvPr/>
        </p:nvPicPr>
        <p:blipFill rotWithShape="1">
          <a:blip r:embed="rId6">
            <a:alphaModFix/>
          </a:blip>
          <a:srcRect b="0" l="0" r="0" t="0"/>
          <a:stretch/>
        </p:blipFill>
        <p:spPr>
          <a:xfrm>
            <a:off x="7008919" y="1539035"/>
            <a:ext cx="1508752" cy="1071734"/>
          </a:xfrm>
          <a:prstGeom prst="rect">
            <a:avLst/>
          </a:prstGeom>
          <a:noFill/>
          <a:ln>
            <a:noFill/>
          </a:ln>
        </p:spPr>
      </p:pic>
      <p:pic>
        <p:nvPicPr>
          <p:cNvPr descr="ThinkSystem SR670 Rack Server | Optimized for AI &amp; HPC | Lenovo US" id="613" name="Google Shape;613;p59"/>
          <p:cNvPicPr preferRelativeResize="0"/>
          <p:nvPr/>
        </p:nvPicPr>
        <p:blipFill rotWithShape="1">
          <a:blip r:embed="rId6">
            <a:alphaModFix/>
          </a:blip>
          <a:srcRect b="0" l="0" r="0" t="0"/>
          <a:stretch/>
        </p:blipFill>
        <p:spPr>
          <a:xfrm>
            <a:off x="6961617" y="2523464"/>
            <a:ext cx="1508752" cy="1071734"/>
          </a:xfrm>
          <a:prstGeom prst="rect">
            <a:avLst/>
          </a:prstGeom>
          <a:noFill/>
          <a:ln>
            <a:noFill/>
          </a:ln>
        </p:spPr>
      </p:pic>
      <p:pic>
        <p:nvPicPr>
          <p:cNvPr descr="ThinkSystem SR670 Rack Server | Optimized for AI &amp; HPC | Lenovo US" id="614" name="Google Shape;614;p59"/>
          <p:cNvPicPr preferRelativeResize="0"/>
          <p:nvPr/>
        </p:nvPicPr>
        <p:blipFill rotWithShape="1">
          <a:blip r:embed="rId6">
            <a:alphaModFix/>
          </a:blip>
          <a:srcRect b="0" l="0" r="0" t="0"/>
          <a:stretch/>
        </p:blipFill>
        <p:spPr>
          <a:xfrm>
            <a:off x="6961617" y="3647633"/>
            <a:ext cx="1508752" cy="1071734"/>
          </a:xfrm>
          <a:prstGeom prst="rect">
            <a:avLst/>
          </a:prstGeom>
          <a:noFill/>
          <a:ln>
            <a:noFill/>
          </a:ln>
        </p:spPr>
      </p:pic>
      <p:cxnSp>
        <p:nvCxnSpPr>
          <p:cNvPr id="615" name="Google Shape;615;p59"/>
          <p:cNvCxnSpPr>
            <a:endCxn id="616" idx="0"/>
          </p:cNvCxnSpPr>
          <p:nvPr/>
        </p:nvCxnSpPr>
        <p:spPr>
          <a:xfrm>
            <a:off x="7861848" y="4341600"/>
            <a:ext cx="9000" cy="286200"/>
          </a:xfrm>
          <a:prstGeom prst="straightConnector1">
            <a:avLst/>
          </a:prstGeom>
          <a:noFill/>
          <a:ln cap="flat" cmpd="sng" w="9525">
            <a:solidFill>
              <a:schemeClr val="dk1"/>
            </a:solidFill>
            <a:prstDash val="solid"/>
            <a:miter lim="800000"/>
            <a:headEnd len="sm" w="sm" type="none"/>
            <a:tailEnd len="sm" w="sm" type="none"/>
          </a:ln>
        </p:spPr>
      </p:cxnSp>
      <p:sp>
        <p:nvSpPr>
          <p:cNvPr id="616" name="Google Shape;616;p59"/>
          <p:cNvSpPr txBox="1"/>
          <p:nvPr/>
        </p:nvSpPr>
        <p:spPr>
          <a:xfrm>
            <a:off x="7469148" y="4627800"/>
            <a:ext cx="803400" cy="2847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Avenir"/>
                <a:ea typeface="Avenir"/>
                <a:cs typeface="Avenir"/>
                <a:sym typeface="Avenir"/>
              </a:rPr>
              <a:t>Broker</a:t>
            </a:r>
            <a:endParaRPr sz="1100">
              <a:latin typeface="Avenir"/>
              <a:ea typeface="Avenir"/>
              <a:cs typeface="Avenir"/>
              <a:sym typeface="Avenir"/>
            </a:endParaRPr>
          </a:p>
        </p:txBody>
      </p:sp>
      <p:sp>
        <p:nvSpPr>
          <p:cNvPr id="617" name="Google Shape;617;p59"/>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How Kafka Works</a:t>
            </a:r>
            <a:endParaRPr i="0" sz="2600" u="none" cap="none" strike="noStrike">
              <a:solidFill>
                <a:srgbClr val="434343"/>
              </a:solidFill>
              <a:latin typeface="Avenir"/>
              <a:ea typeface="Avenir"/>
              <a:cs typeface="Avenir"/>
              <a:sym typeface="Avenir"/>
            </a:endParaRPr>
          </a:p>
        </p:txBody>
      </p:sp>
      <p:sp>
        <p:nvSpPr>
          <p:cNvPr id="618" name="Google Shape;618;p59"/>
          <p:cNvSpPr txBox="1"/>
          <p:nvPr/>
        </p:nvSpPr>
        <p:spPr>
          <a:xfrm>
            <a:off x="430275" y="974175"/>
            <a:ext cx="87138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Each item in the partition is called as Record</a:t>
            </a:r>
            <a:endParaRPr sz="1800">
              <a:solidFill>
                <a:schemeClr val="dk1"/>
              </a:solidFill>
              <a:latin typeface="Avenir"/>
              <a:ea typeface="Avenir"/>
              <a:cs typeface="Avenir"/>
              <a:sym typeface="Avenir"/>
            </a:endParaRPr>
          </a:p>
        </p:txBody>
      </p:sp>
      <p:cxnSp>
        <p:nvCxnSpPr>
          <p:cNvPr id="619" name="Google Shape;619;p59"/>
          <p:cNvCxnSpPr>
            <a:stCxn id="591" idx="2"/>
            <a:endCxn id="620" idx="0"/>
          </p:cNvCxnSpPr>
          <p:nvPr/>
        </p:nvCxnSpPr>
        <p:spPr>
          <a:xfrm>
            <a:off x="4989634" y="3467545"/>
            <a:ext cx="12600" cy="247800"/>
          </a:xfrm>
          <a:prstGeom prst="straightConnector1">
            <a:avLst/>
          </a:prstGeom>
          <a:noFill/>
          <a:ln cap="flat" cmpd="sng" w="9525">
            <a:solidFill>
              <a:schemeClr val="dk1"/>
            </a:solidFill>
            <a:prstDash val="solid"/>
            <a:miter lim="800000"/>
            <a:headEnd len="sm" w="sm" type="none"/>
            <a:tailEnd len="sm" w="sm" type="none"/>
          </a:ln>
        </p:spPr>
      </p:cxnSp>
      <p:sp>
        <p:nvSpPr>
          <p:cNvPr id="620" name="Google Shape;620;p59"/>
          <p:cNvSpPr txBox="1"/>
          <p:nvPr/>
        </p:nvSpPr>
        <p:spPr>
          <a:xfrm>
            <a:off x="4600550" y="3715250"/>
            <a:ext cx="803400" cy="2847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Record</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0"/>
          <p:cNvSpPr/>
          <p:nvPr/>
        </p:nvSpPr>
        <p:spPr>
          <a:xfrm>
            <a:off x="1892055" y="4100923"/>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6" name="Google Shape;626;p60"/>
          <p:cNvSpPr/>
          <p:nvPr/>
        </p:nvSpPr>
        <p:spPr>
          <a:xfrm>
            <a:off x="1878741" y="3055576"/>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7" name="Google Shape;627;p60"/>
          <p:cNvSpPr/>
          <p:nvPr/>
        </p:nvSpPr>
        <p:spPr>
          <a:xfrm>
            <a:off x="1884289" y="2049069"/>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628" name="Google Shape;628;p60"/>
          <p:cNvPicPr preferRelativeResize="0"/>
          <p:nvPr/>
        </p:nvPicPr>
        <p:blipFill rotWithShape="1">
          <a:blip r:embed="rId3">
            <a:alphaModFix/>
          </a:blip>
          <a:srcRect b="0" l="0" r="0" t="0"/>
          <a:stretch/>
        </p:blipFill>
        <p:spPr>
          <a:xfrm>
            <a:off x="4761275" y="3143625"/>
            <a:ext cx="366801" cy="110040"/>
          </a:xfrm>
          <a:prstGeom prst="rect">
            <a:avLst/>
          </a:prstGeom>
          <a:noFill/>
          <a:ln>
            <a:noFill/>
          </a:ln>
        </p:spPr>
      </p:pic>
      <p:sp>
        <p:nvSpPr>
          <p:cNvPr id="629" name="Google Shape;629;p60"/>
          <p:cNvSpPr txBox="1"/>
          <p:nvPr/>
        </p:nvSpPr>
        <p:spPr>
          <a:xfrm>
            <a:off x="4623034" y="3275245"/>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Match Starts</a:t>
            </a:r>
            <a:endParaRPr sz="1100"/>
          </a:p>
        </p:txBody>
      </p:sp>
      <p:sp>
        <p:nvSpPr>
          <p:cNvPr id="630" name="Google Shape;630;p60"/>
          <p:cNvSpPr txBox="1"/>
          <p:nvPr/>
        </p:nvSpPr>
        <p:spPr>
          <a:xfrm>
            <a:off x="3728077" y="3290978"/>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Score: 1 - 0</a:t>
            </a:r>
            <a:endParaRPr sz="1100"/>
          </a:p>
        </p:txBody>
      </p:sp>
      <p:sp>
        <p:nvSpPr>
          <p:cNvPr id="631" name="Google Shape;631;p60"/>
          <p:cNvSpPr txBox="1"/>
          <p:nvPr/>
        </p:nvSpPr>
        <p:spPr>
          <a:xfrm>
            <a:off x="2884135" y="3290978"/>
            <a:ext cx="571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Red Card</a:t>
            </a:r>
            <a:endParaRPr sz="1100"/>
          </a:p>
        </p:txBody>
      </p:sp>
      <p:cxnSp>
        <p:nvCxnSpPr>
          <p:cNvPr id="632" name="Google Shape;632;p60"/>
          <p:cNvCxnSpPr/>
          <p:nvPr/>
        </p:nvCxnSpPr>
        <p:spPr>
          <a:xfrm>
            <a:off x="2669147" y="2042083"/>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633" name="Google Shape;633;p60"/>
          <p:cNvCxnSpPr/>
          <p:nvPr/>
        </p:nvCxnSpPr>
        <p:spPr>
          <a:xfrm>
            <a:off x="3587990" y="2048744"/>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634" name="Google Shape;634;p60"/>
          <p:cNvCxnSpPr/>
          <p:nvPr/>
        </p:nvCxnSpPr>
        <p:spPr>
          <a:xfrm>
            <a:off x="4466881" y="2042083"/>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635" name="Google Shape;635;p60"/>
          <p:cNvPicPr preferRelativeResize="0"/>
          <p:nvPr/>
        </p:nvPicPr>
        <p:blipFill rotWithShape="1">
          <a:blip r:embed="rId4">
            <a:alphaModFix/>
          </a:blip>
          <a:srcRect b="0" l="0" r="0" t="0"/>
          <a:stretch/>
        </p:blipFill>
        <p:spPr>
          <a:xfrm>
            <a:off x="3813767" y="2076268"/>
            <a:ext cx="410001" cy="149670"/>
          </a:xfrm>
          <a:prstGeom prst="rect">
            <a:avLst/>
          </a:prstGeom>
          <a:noFill/>
          <a:ln>
            <a:noFill/>
          </a:ln>
        </p:spPr>
      </p:pic>
      <p:pic>
        <p:nvPicPr>
          <p:cNvPr id="636" name="Google Shape;636;p60"/>
          <p:cNvPicPr preferRelativeResize="0"/>
          <p:nvPr/>
        </p:nvPicPr>
        <p:blipFill rotWithShape="1">
          <a:blip r:embed="rId5">
            <a:alphaModFix/>
          </a:blip>
          <a:srcRect b="0" l="0" r="0" t="0"/>
          <a:stretch/>
        </p:blipFill>
        <p:spPr>
          <a:xfrm>
            <a:off x="4813922" y="4121200"/>
            <a:ext cx="412602" cy="180572"/>
          </a:xfrm>
          <a:prstGeom prst="rect">
            <a:avLst/>
          </a:prstGeom>
          <a:noFill/>
          <a:ln>
            <a:noFill/>
          </a:ln>
        </p:spPr>
      </p:pic>
      <p:sp>
        <p:nvSpPr>
          <p:cNvPr id="637" name="Google Shape;637;p60"/>
          <p:cNvSpPr txBox="1"/>
          <p:nvPr/>
        </p:nvSpPr>
        <p:spPr>
          <a:xfrm>
            <a:off x="4786406" y="4276267"/>
            <a:ext cx="7098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600">
                <a:solidFill>
                  <a:schemeClr val="dk1"/>
                </a:solidFill>
                <a:latin typeface="Calibri"/>
                <a:ea typeface="Calibri"/>
                <a:cs typeface="Calibri"/>
                <a:sym typeface="Calibri"/>
              </a:rPr>
              <a:t>RF: 6    6   -</a:t>
            </a:r>
            <a:endParaRPr sz="1100"/>
          </a:p>
          <a:p>
            <a:pPr indent="0" lvl="0" marL="0" marR="0" rtl="0" algn="l">
              <a:spcBef>
                <a:spcPts val="0"/>
              </a:spcBef>
              <a:spcAft>
                <a:spcPts val="0"/>
              </a:spcAft>
              <a:buNone/>
            </a:pPr>
            <a:r>
              <a:rPr lang="en-GB" sz="600">
                <a:solidFill>
                  <a:schemeClr val="dk1"/>
                </a:solidFill>
                <a:latin typeface="Calibri"/>
                <a:ea typeface="Calibri"/>
                <a:cs typeface="Calibri"/>
                <a:sym typeface="Calibri"/>
              </a:rPr>
              <a:t>RN: 7    1   -</a:t>
            </a:r>
            <a:endParaRPr sz="1100"/>
          </a:p>
        </p:txBody>
      </p:sp>
      <p:pic>
        <p:nvPicPr>
          <p:cNvPr id="638" name="Google Shape;638;p60"/>
          <p:cNvPicPr preferRelativeResize="0"/>
          <p:nvPr/>
        </p:nvPicPr>
        <p:blipFill rotWithShape="1">
          <a:blip r:embed="rId4">
            <a:alphaModFix/>
          </a:blip>
          <a:srcRect b="0" l="0" r="0" t="0"/>
          <a:stretch/>
        </p:blipFill>
        <p:spPr>
          <a:xfrm>
            <a:off x="4720398" y="2097352"/>
            <a:ext cx="410001" cy="149670"/>
          </a:xfrm>
          <a:prstGeom prst="rect">
            <a:avLst/>
          </a:prstGeom>
          <a:noFill/>
          <a:ln>
            <a:noFill/>
          </a:ln>
        </p:spPr>
      </p:pic>
      <p:cxnSp>
        <p:nvCxnSpPr>
          <p:cNvPr id="639" name="Google Shape;639;p60"/>
          <p:cNvCxnSpPr/>
          <p:nvPr/>
        </p:nvCxnSpPr>
        <p:spPr>
          <a:xfrm>
            <a:off x="2663599" y="30485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640" name="Google Shape;640;p60"/>
          <p:cNvCxnSpPr/>
          <p:nvPr/>
        </p:nvCxnSpPr>
        <p:spPr>
          <a:xfrm>
            <a:off x="3582442" y="305525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641" name="Google Shape;641;p60"/>
          <p:cNvCxnSpPr/>
          <p:nvPr/>
        </p:nvCxnSpPr>
        <p:spPr>
          <a:xfrm>
            <a:off x="4461333" y="30485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642" name="Google Shape;642;p60"/>
          <p:cNvCxnSpPr/>
          <p:nvPr/>
        </p:nvCxnSpPr>
        <p:spPr>
          <a:xfrm>
            <a:off x="2676913" y="4093937"/>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643" name="Google Shape;643;p60"/>
          <p:cNvCxnSpPr/>
          <p:nvPr/>
        </p:nvCxnSpPr>
        <p:spPr>
          <a:xfrm>
            <a:off x="3595757" y="4100597"/>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644" name="Google Shape;644;p60"/>
          <p:cNvCxnSpPr/>
          <p:nvPr/>
        </p:nvCxnSpPr>
        <p:spPr>
          <a:xfrm>
            <a:off x="4474647" y="4093937"/>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645" name="Google Shape;645;p60"/>
          <p:cNvPicPr preferRelativeResize="0"/>
          <p:nvPr/>
        </p:nvPicPr>
        <p:blipFill rotWithShape="1">
          <a:blip r:embed="rId3">
            <a:alphaModFix/>
          </a:blip>
          <a:srcRect b="0" l="0" r="0" t="0"/>
          <a:stretch/>
        </p:blipFill>
        <p:spPr>
          <a:xfrm>
            <a:off x="3830229" y="3151391"/>
            <a:ext cx="366801" cy="110040"/>
          </a:xfrm>
          <a:prstGeom prst="rect">
            <a:avLst/>
          </a:prstGeom>
          <a:noFill/>
          <a:ln>
            <a:noFill/>
          </a:ln>
        </p:spPr>
      </p:pic>
      <p:pic>
        <p:nvPicPr>
          <p:cNvPr id="646" name="Google Shape;646;p60"/>
          <p:cNvPicPr preferRelativeResize="0"/>
          <p:nvPr/>
        </p:nvPicPr>
        <p:blipFill rotWithShape="1">
          <a:blip r:embed="rId3">
            <a:alphaModFix/>
          </a:blip>
          <a:srcRect b="0" l="0" r="0" t="0"/>
          <a:stretch/>
        </p:blipFill>
        <p:spPr>
          <a:xfrm>
            <a:off x="2938022" y="3144733"/>
            <a:ext cx="366801" cy="110040"/>
          </a:xfrm>
          <a:prstGeom prst="rect">
            <a:avLst/>
          </a:prstGeom>
          <a:noFill/>
          <a:ln>
            <a:noFill/>
          </a:ln>
        </p:spPr>
      </p:pic>
      <p:sp>
        <p:nvSpPr>
          <p:cNvPr id="647" name="Google Shape;647;p60"/>
          <p:cNvSpPr txBox="1"/>
          <p:nvPr/>
        </p:nvSpPr>
        <p:spPr>
          <a:xfrm>
            <a:off x="5769325" y="2076275"/>
            <a:ext cx="1041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Avenir"/>
                <a:ea typeface="Avenir"/>
                <a:cs typeface="Avenir"/>
                <a:sym typeface="Avenir"/>
              </a:rPr>
              <a:t>Partition 0</a:t>
            </a:r>
            <a:endParaRPr sz="1100">
              <a:latin typeface="Avenir"/>
              <a:ea typeface="Avenir"/>
              <a:cs typeface="Avenir"/>
              <a:sym typeface="Avenir"/>
            </a:endParaRPr>
          </a:p>
        </p:txBody>
      </p:sp>
      <p:sp>
        <p:nvSpPr>
          <p:cNvPr id="648" name="Google Shape;648;p60"/>
          <p:cNvSpPr txBox="1"/>
          <p:nvPr/>
        </p:nvSpPr>
        <p:spPr>
          <a:xfrm>
            <a:off x="5831081" y="3102750"/>
            <a:ext cx="994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Avenir"/>
                <a:ea typeface="Avenir"/>
                <a:cs typeface="Avenir"/>
                <a:sym typeface="Avenir"/>
              </a:rPr>
              <a:t>Partition 1</a:t>
            </a:r>
            <a:endParaRPr sz="1100">
              <a:latin typeface="Avenir"/>
              <a:ea typeface="Avenir"/>
              <a:cs typeface="Avenir"/>
              <a:sym typeface="Avenir"/>
            </a:endParaRPr>
          </a:p>
        </p:txBody>
      </p:sp>
      <p:sp>
        <p:nvSpPr>
          <p:cNvPr id="649" name="Google Shape;649;p60"/>
          <p:cNvSpPr txBox="1"/>
          <p:nvPr/>
        </p:nvSpPr>
        <p:spPr>
          <a:xfrm>
            <a:off x="5771115" y="4121200"/>
            <a:ext cx="1041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Avenir"/>
                <a:ea typeface="Avenir"/>
                <a:cs typeface="Avenir"/>
                <a:sym typeface="Avenir"/>
              </a:rPr>
              <a:t>Partition 2</a:t>
            </a:r>
            <a:endParaRPr sz="1100">
              <a:latin typeface="Avenir"/>
              <a:ea typeface="Avenir"/>
              <a:cs typeface="Avenir"/>
              <a:sym typeface="Avenir"/>
            </a:endParaRPr>
          </a:p>
        </p:txBody>
      </p:sp>
      <p:pic>
        <p:nvPicPr>
          <p:cNvPr descr="ThinkSystem SR670 Rack Server | Optimized for AI &amp; HPC | Lenovo US" id="650" name="Google Shape;650;p60"/>
          <p:cNvPicPr preferRelativeResize="0"/>
          <p:nvPr/>
        </p:nvPicPr>
        <p:blipFill rotWithShape="1">
          <a:blip r:embed="rId6">
            <a:alphaModFix/>
          </a:blip>
          <a:srcRect b="0" l="0" r="0" t="0"/>
          <a:stretch/>
        </p:blipFill>
        <p:spPr>
          <a:xfrm>
            <a:off x="7008919" y="1539035"/>
            <a:ext cx="1508752" cy="1071734"/>
          </a:xfrm>
          <a:prstGeom prst="rect">
            <a:avLst/>
          </a:prstGeom>
          <a:noFill/>
          <a:ln>
            <a:noFill/>
          </a:ln>
        </p:spPr>
      </p:pic>
      <p:pic>
        <p:nvPicPr>
          <p:cNvPr descr="ThinkSystem SR670 Rack Server | Optimized for AI &amp; HPC | Lenovo US" id="651" name="Google Shape;651;p60"/>
          <p:cNvPicPr preferRelativeResize="0"/>
          <p:nvPr/>
        </p:nvPicPr>
        <p:blipFill rotWithShape="1">
          <a:blip r:embed="rId6">
            <a:alphaModFix/>
          </a:blip>
          <a:srcRect b="0" l="0" r="0" t="0"/>
          <a:stretch/>
        </p:blipFill>
        <p:spPr>
          <a:xfrm>
            <a:off x="6961617" y="2523464"/>
            <a:ext cx="1508752" cy="1071734"/>
          </a:xfrm>
          <a:prstGeom prst="rect">
            <a:avLst/>
          </a:prstGeom>
          <a:noFill/>
          <a:ln>
            <a:noFill/>
          </a:ln>
        </p:spPr>
      </p:pic>
      <p:pic>
        <p:nvPicPr>
          <p:cNvPr descr="ThinkSystem SR670 Rack Server | Optimized for AI &amp; HPC | Lenovo US" id="652" name="Google Shape;652;p60"/>
          <p:cNvPicPr preferRelativeResize="0"/>
          <p:nvPr/>
        </p:nvPicPr>
        <p:blipFill rotWithShape="1">
          <a:blip r:embed="rId6">
            <a:alphaModFix/>
          </a:blip>
          <a:srcRect b="0" l="0" r="0" t="0"/>
          <a:stretch/>
        </p:blipFill>
        <p:spPr>
          <a:xfrm>
            <a:off x="6961617" y="3647633"/>
            <a:ext cx="1508752" cy="1071734"/>
          </a:xfrm>
          <a:prstGeom prst="rect">
            <a:avLst/>
          </a:prstGeom>
          <a:noFill/>
          <a:ln>
            <a:noFill/>
          </a:ln>
        </p:spPr>
      </p:pic>
      <p:cxnSp>
        <p:nvCxnSpPr>
          <p:cNvPr id="653" name="Google Shape;653;p60"/>
          <p:cNvCxnSpPr>
            <a:endCxn id="654" idx="0"/>
          </p:cNvCxnSpPr>
          <p:nvPr/>
        </p:nvCxnSpPr>
        <p:spPr>
          <a:xfrm>
            <a:off x="7861848" y="4341600"/>
            <a:ext cx="9000" cy="286200"/>
          </a:xfrm>
          <a:prstGeom prst="straightConnector1">
            <a:avLst/>
          </a:prstGeom>
          <a:noFill/>
          <a:ln cap="flat" cmpd="sng" w="9525">
            <a:solidFill>
              <a:schemeClr val="dk1"/>
            </a:solidFill>
            <a:prstDash val="solid"/>
            <a:miter lim="800000"/>
            <a:headEnd len="sm" w="sm" type="none"/>
            <a:tailEnd len="sm" w="sm" type="none"/>
          </a:ln>
        </p:spPr>
      </p:cxnSp>
      <p:sp>
        <p:nvSpPr>
          <p:cNvPr id="654" name="Google Shape;654;p60"/>
          <p:cNvSpPr txBox="1"/>
          <p:nvPr/>
        </p:nvSpPr>
        <p:spPr>
          <a:xfrm>
            <a:off x="7469148" y="4627800"/>
            <a:ext cx="803400" cy="2847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Avenir"/>
                <a:ea typeface="Avenir"/>
                <a:cs typeface="Avenir"/>
                <a:sym typeface="Avenir"/>
              </a:rPr>
              <a:t>Broker</a:t>
            </a:r>
            <a:endParaRPr sz="1100">
              <a:latin typeface="Avenir"/>
              <a:ea typeface="Avenir"/>
              <a:cs typeface="Avenir"/>
              <a:sym typeface="Avenir"/>
            </a:endParaRPr>
          </a:p>
        </p:txBody>
      </p:sp>
      <p:sp>
        <p:nvSpPr>
          <p:cNvPr id="655" name="Google Shape;655;p60"/>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How Kafka Works</a:t>
            </a:r>
            <a:endParaRPr i="0" sz="2600" u="none" cap="none" strike="noStrike">
              <a:solidFill>
                <a:srgbClr val="434343"/>
              </a:solidFill>
              <a:latin typeface="Avenir"/>
              <a:ea typeface="Avenir"/>
              <a:cs typeface="Avenir"/>
              <a:sym typeface="Avenir"/>
            </a:endParaRPr>
          </a:p>
        </p:txBody>
      </p:sp>
      <p:sp>
        <p:nvSpPr>
          <p:cNvPr id="656" name="Google Shape;656;p60"/>
          <p:cNvSpPr txBox="1"/>
          <p:nvPr/>
        </p:nvSpPr>
        <p:spPr>
          <a:xfrm>
            <a:off x="430275" y="974175"/>
            <a:ext cx="8713800" cy="7389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The field used to decide which partition the record should be stored is called the Partition Key</a:t>
            </a:r>
            <a:endParaRPr sz="1800">
              <a:solidFill>
                <a:schemeClr val="dk1"/>
              </a:solidFill>
              <a:latin typeface="Avenir"/>
              <a:ea typeface="Avenir"/>
              <a:cs typeface="Avenir"/>
              <a:sym typeface="Avenir"/>
            </a:endParaRPr>
          </a:p>
        </p:txBody>
      </p:sp>
      <p:cxnSp>
        <p:nvCxnSpPr>
          <p:cNvPr id="657" name="Google Shape;657;p60"/>
          <p:cNvCxnSpPr>
            <a:stCxn id="629" idx="2"/>
            <a:endCxn id="658" idx="0"/>
          </p:cNvCxnSpPr>
          <p:nvPr/>
        </p:nvCxnSpPr>
        <p:spPr>
          <a:xfrm>
            <a:off x="4989634" y="3467545"/>
            <a:ext cx="12600" cy="247800"/>
          </a:xfrm>
          <a:prstGeom prst="straightConnector1">
            <a:avLst/>
          </a:prstGeom>
          <a:noFill/>
          <a:ln cap="flat" cmpd="sng" w="9525">
            <a:solidFill>
              <a:schemeClr val="dk1"/>
            </a:solidFill>
            <a:prstDash val="solid"/>
            <a:miter lim="800000"/>
            <a:headEnd len="sm" w="sm" type="none"/>
            <a:tailEnd len="sm" w="sm" type="none"/>
          </a:ln>
        </p:spPr>
      </p:cxnSp>
      <p:sp>
        <p:nvSpPr>
          <p:cNvPr id="658" name="Google Shape;658;p60"/>
          <p:cNvSpPr txBox="1"/>
          <p:nvPr/>
        </p:nvSpPr>
        <p:spPr>
          <a:xfrm>
            <a:off x="4600550" y="3715250"/>
            <a:ext cx="803400" cy="2847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Record</a:t>
            </a:r>
            <a:endParaRPr sz="1100"/>
          </a:p>
        </p:txBody>
      </p:sp>
      <p:sp>
        <p:nvSpPr>
          <p:cNvPr id="659" name="Google Shape;659;p60"/>
          <p:cNvSpPr txBox="1"/>
          <p:nvPr/>
        </p:nvSpPr>
        <p:spPr>
          <a:xfrm>
            <a:off x="3015494" y="1444725"/>
            <a:ext cx="2480700" cy="5001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Partition Key = Match Name </a:t>
            </a:r>
            <a:endParaRPr sz="1100"/>
          </a:p>
          <a:p>
            <a:pPr indent="0" lvl="0" marL="0" marR="0" rtl="0" algn="l">
              <a:spcBef>
                <a:spcPts val="0"/>
              </a:spcBef>
              <a:spcAft>
                <a:spcPts val="0"/>
              </a:spcAft>
              <a:buNone/>
            </a:pPr>
            <a:r>
              <a:rPr lang="en-GB" sz="1400">
                <a:solidFill>
                  <a:schemeClr val="dk1"/>
                </a:solidFill>
                <a:latin typeface="Calibri"/>
                <a:ea typeface="Calibri"/>
                <a:cs typeface="Calibri"/>
                <a:sym typeface="Calibri"/>
              </a:rPr>
              <a:t>	(eg. ‘Germany vs Spain)</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4"/>
          <p:cNvSpPr txBox="1"/>
          <p:nvPr>
            <p:ph type="ctrTitle"/>
          </p:nvPr>
        </p:nvSpPr>
        <p:spPr>
          <a:xfrm>
            <a:off x="360000" y="2328000"/>
            <a:ext cx="8555100" cy="793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000"/>
              <a:buNone/>
            </a:pPr>
            <a:r>
              <a:rPr lang="en-GB" sz="4000">
                <a:solidFill>
                  <a:srgbClr val="000000"/>
                </a:solidFill>
                <a:latin typeface="Avenir"/>
                <a:ea typeface="Avenir"/>
                <a:cs typeface="Avenir"/>
                <a:sym typeface="Avenir"/>
              </a:rPr>
              <a:t>Intro to Kafka</a:t>
            </a:r>
            <a:endParaRPr sz="4000">
              <a:solidFill>
                <a:srgbClr val="000000"/>
              </a:solidFill>
              <a:latin typeface="Avenir"/>
              <a:ea typeface="Avenir"/>
              <a:cs typeface="Avenir"/>
              <a:sym typeface="Aveni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1"/>
          <p:cNvSpPr txBox="1"/>
          <p:nvPr/>
        </p:nvSpPr>
        <p:spPr>
          <a:xfrm>
            <a:off x="644700" y="2384200"/>
            <a:ext cx="7854600" cy="860700"/>
          </a:xfrm>
          <a:prstGeom prst="rect">
            <a:avLst/>
          </a:prstGeom>
          <a:noFill/>
          <a:ln>
            <a:noFill/>
          </a:ln>
        </p:spPr>
        <p:txBody>
          <a:bodyPr anchorCtr="0" anchor="t" bIns="91425" lIns="91425" spcFirstLastPara="1" rIns="91425" wrap="square" tIns="91425">
            <a:noAutofit/>
          </a:bodyPr>
          <a:lstStyle/>
          <a:p>
            <a:pPr indent="0" lvl="0" marL="457200" rtl="0" algn="l">
              <a:lnSpc>
                <a:spcPct val="90000"/>
              </a:lnSpc>
              <a:spcBef>
                <a:spcPts val="1000"/>
              </a:spcBef>
              <a:spcAft>
                <a:spcPts val="0"/>
              </a:spcAft>
              <a:buNone/>
            </a:pPr>
            <a:r>
              <a:rPr i="1" lang="en-GB" sz="2000">
                <a:solidFill>
                  <a:schemeClr val="dk1"/>
                </a:solidFill>
                <a:latin typeface="Avenir"/>
                <a:ea typeface="Avenir"/>
                <a:cs typeface="Avenir"/>
                <a:sym typeface="Avenir"/>
              </a:rPr>
              <a:t>If no key is specified Kafka simply assigns a random partition</a:t>
            </a:r>
            <a:endParaRPr i="1" sz="2000">
              <a:latin typeface="Avenir"/>
              <a:ea typeface="Avenir"/>
              <a:cs typeface="Avenir"/>
              <a:sym typeface="Avenir"/>
            </a:endParaRPr>
          </a:p>
        </p:txBody>
      </p:sp>
      <p:grpSp>
        <p:nvGrpSpPr>
          <p:cNvPr id="665" name="Google Shape;665;p61"/>
          <p:cNvGrpSpPr/>
          <p:nvPr/>
        </p:nvGrpSpPr>
        <p:grpSpPr>
          <a:xfrm>
            <a:off x="436200" y="468900"/>
            <a:ext cx="701100" cy="701100"/>
            <a:chOff x="7781800" y="2472275"/>
            <a:chExt cx="701100" cy="701100"/>
          </a:xfrm>
        </p:grpSpPr>
        <p:sp>
          <p:nvSpPr>
            <p:cNvPr id="666" name="Google Shape;666;p61"/>
            <p:cNvSpPr/>
            <p:nvPr/>
          </p:nvSpPr>
          <p:spPr>
            <a:xfrm>
              <a:off x="7781800" y="2472275"/>
              <a:ext cx="701100" cy="701100"/>
            </a:xfrm>
            <a:prstGeom prst="ellipse">
              <a:avLst/>
            </a:prstGeom>
            <a:solidFill>
              <a:srgbClr val="DB3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1"/>
            <p:cNvSpPr/>
            <p:nvPr/>
          </p:nvSpPr>
          <p:spPr>
            <a:xfrm>
              <a:off x="7860550" y="2551025"/>
              <a:ext cx="543600" cy="543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8" name="Google Shape;668;p61"/>
            <p:cNvPicPr preferRelativeResize="0"/>
            <p:nvPr/>
          </p:nvPicPr>
          <p:blipFill>
            <a:blip r:embed="rId3">
              <a:alphaModFix/>
            </a:blip>
            <a:stretch>
              <a:fillRect/>
            </a:stretch>
          </p:blipFill>
          <p:spPr>
            <a:xfrm>
              <a:off x="8064100" y="2585153"/>
              <a:ext cx="136500" cy="481542"/>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62"/>
          <p:cNvSpPr/>
          <p:nvPr/>
        </p:nvSpPr>
        <p:spPr>
          <a:xfrm>
            <a:off x="1892055" y="4100923"/>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4" name="Google Shape;674;p62"/>
          <p:cNvSpPr/>
          <p:nvPr/>
        </p:nvSpPr>
        <p:spPr>
          <a:xfrm>
            <a:off x="1878741" y="3055576"/>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5" name="Google Shape;675;p62"/>
          <p:cNvSpPr/>
          <p:nvPr/>
        </p:nvSpPr>
        <p:spPr>
          <a:xfrm>
            <a:off x="1884289" y="2049069"/>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676" name="Google Shape;676;p62"/>
          <p:cNvPicPr preferRelativeResize="0"/>
          <p:nvPr/>
        </p:nvPicPr>
        <p:blipFill rotWithShape="1">
          <a:blip r:embed="rId3">
            <a:alphaModFix/>
          </a:blip>
          <a:srcRect b="0" l="0" r="0" t="0"/>
          <a:stretch/>
        </p:blipFill>
        <p:spPr>
          <a:xfrm>
            <a:off x="4761275" y="3143625"/>
            <a:ext cx="366801" cy="110040"/>
          </a:xfrm>
          <a:prstGeom prst="rect">
            <a:avLst/>
          </a:prstGeom>
          <a:noFill/>
          <a:ln>
            <a:noFill/>
          </a:ln>
        </p:spPr>
      </p:pic>
      <p:sp>
        <p:nvSpPr>
          <p:cNvPr id="677" name="Google Shape;677;p62"/>
          <p:cNvSpPr txBox="1"/>
          <p:nvPr/>
        </p:nvSpPr>
        <p:spPr>
          <a:xfrm>
            <a:off x="4623034" y="3275245"/>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Match Starts</a:t>
            </a:r>
            <a:endParaRPr sz="1100"/>
          </a:p>
        </p:txBody>
      </p:sp>
      <p:sp>
        <p:nvSpPr>
          <p:cNvPr id="678" name="Google Shape;678;p62"/>
          <p:cNvSpPr txBox="1"/>
          <p:nvPr/>
        </p:nvSpPr>
        <p:spPr>
          <a:xfrm>
            <a:off x="3728077" y="3290978"/>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Score: 1 - 0</a:t>
            </a:r>
            <a:endParaRPr sz="1100"/>
          </a:p>
        </p:txBody>
      </p:sp>
      <p:sp>
        <p:nvSpPr>
          <p:cNvPr id="679" name="Google Shape;679;p62"/>
          <p:cNvSpPr txBox="1"/>
          <p:nvPr/>
        </p:nvSpPr>
        <p:spPr>
          <a:xfrm>
            <a:off x="2884135" y="3290978"/>
            <a:ext cx="571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Red Card</a:t>
            </a:r>
            <a:endParaRPr sz="1100"/>
          </a:p>
        </p:txBody>
      </p:sp>
      <p:cxnSp>
        <p:nvCxnSpPr>
          <p:cNvPr id="680" name="Google Shape;680;p62"/>
          <p:cNvCxnSpPr/>
          <p:nvPr/>
        </p:nvCxnSpPr>
        <p:spPr>
          <a:xfrm>
            <a:off x="2669147" y="2042083"/>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681" name="Google Shape;681;p62"/>
          <p:cNvCxnSpPr/>
          <p:nvPr/>
        </p:nvCxnSpPr>
        <p:spPr>
          <a:xfrm>
            <a:off x="3587990" y="2048744"/>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682" name="Google Shape;682;p62"/>
          <p:cNvCxnSpPr/>
          <p:nvPr/>
        </p:nvCxnSpPr>
        <p:spPr>
          <a:xfrm>
            <a:off x="4466881" y="2042083"/>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683" name="Google Shape;683;p62"/>
          <p:cNvPicPr preferRelativeResize="0"/>
          <p:nvPr/>
        </p:nvPicPr>
        <p:blipFill rotWithShape="1">
          <a:blip r:embed="rId4">
            <a:alphaModFix/>
          </a:blip>
          <a:srcRect b="0" l="0" r="0" t="0"/>
          <a:stretch/>
        </p:blipFill>
        <p:spPr>
          <a:xfrm>
            <a:off x="3813767" y="2076268"/>
            <a:ext cx="410001" cy="149670"/>
          </a:xfrm>
          <a:prstGeom prst="rect">
            <a:avLst/>
          </a:prstGeom>
          <a:noFill/>
          <a:ln>
            <a:noFill/>
          </a:ln>
        </p:spPr>
      </p:pic>
      <p:pic>
        <p:nvPicPr>
          <p:cNvPr id="684" name="Google Shape;684;p62"/>
          <p:cNvPicPr preferRelativeResize="0"/>
          <p:nvPr/>
        </p:nvPicPr>
        <p:blipFill rotWithShape="1">
          <a:blip r:embed="rId5">
            <a:alphaModFix/>
          </a:blip>
          <a:srcRect b="0" l="0" r="0" t="0"/>
          <a:stretch/>
        </p:blipFill>
        <p:spPr>
          <a:xfrm>
            <a:off x="4813922" y="4121200"/>
            <a:ext cx="412602" cy="180572"/>
          </a:xfrm>
          <a:prstGeom prst="rect">
            <a:avLst/>
          </a:prstGeom>
          <a:noFill/>
          <a:ln>
            <a:noFill/>
          </a:ln>
        </p:spPr>
      </p:pic>
      <p:sp>
        <p:nvSpPr>
          <p:cNvPr id="685" name="Google Shape;685;p62"/>
          <p:cNvSpPr txBox="1"/>
          <p:nvPr/>
        </p:nvSpPr>
        <p:spPr>
          <a:xfrm>
            <a:off x="4786406" y="4276267"/>
            <a:ext cx="7098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600">
                <a:solidFill>
                  <a:schemeClr val="dk1"/>
                </a:solidFill>
                <a:latin typeface="Calibri"/>
                <a:ea typeface="Calibri"/>
                <a:cs typeface="Calibri"/>
                <a:sym typeface="Calibri"/>
              </a:rPr>
              <a:t>RF: 6    6   -</a:t>
            </a:r>
            <a:endParaRPr sz="1100"/>
          </a:p>
          <a:p>
            <a:pPr indent="0" lvl="0" marL="0" marR="0" rtl="0" algn="l">
              <a:spcBef>
                <a:spcPts val="0"/>
              </a:spcBef>
              <a:spcAft>
                <a:spcPts val="0"/>
              </a:spcAft>
              <a:buNone/>
            </a:pPr>
            <a:r>
              <a:rPr lang="en-GB" sz="600">
                <a:solidFill>
                  <a:schemeClr val="dk1"/>
                </a:solidFill>
                <a:latin typeface="Calibri"/>
                <a:ea typeface="Calibri"/>
                <a:cs typeface="Calibri"/>
                <a:sym typeface="Calibri"/>
              </a:rPr>
              <a:t>RN: 7    1   -</a:t>
            </a:r>
            <a:endParaRPr sz="1100"/>
          </a:p>
        </p:txBody>
      </p:sp>
      <p:pic>
        <p:nvPicPr>
          <p:cNvPr id="686" name="Google Shape;686;p62"/>
          <p:cNvPicPr preferRelativeResize="0"/>
          <p:nvPr/>
        </p:nvPicPr>
        <p:blipFill rotWithShape="1">
          <a:blip r:embed="rId4">
            <a:alphaModFix/>
          </a:blip>
          <a:srcRect b="0" l="0" r="0" t="0"/>
          <a:stretch/>
        </p:blipFill>
        <p:spPr>
          <a:xfrm>
            <a:off x="4720398" y="2097352"/>
            <a:ext cx="410001" cy="149670"/>
          </a:xfrm>
          <a:prstGeom prst="rect">
            <a:avLst/>
          </a:prstGeom>
          <a:noFill/>
          <a:ln>
            <a:noFill/>
          </a:ln>
        </p:spPr>
      </p:pic>
      <p:cxnSp>
        <p:nvCxnSpPr>
          <p:cNvPr id="687" name="Google Shape;687;p62"/>
          <p:cNvCxnSpPr/>
          <p:nvPr/>
        </p:nvCxnSpPr>
        <p:spPr>
          <a:xfrm>
            <a:off x="2663599" y="30485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688" name="Google Shape;688;p62"/>
          <p:cNvCxnSpPr/>
          <p:nvPr/>
        </p:nvCxnSpPr>
        <p:spPr>
          <a:xfrm>
            <a:off x="3582442" y="305525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689" name="Google Shape;689;p62"/>
          <p:cNvCxnSpPr/>
          <p:nvPr/>
        </p:nvCxnSpPr>
        <p:spPr>
          <a:xfrm>
            <a:off x="4461333" y="30485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690" name="Google Shape;690;p62"/>
          <p:cNvCxnSpPr/>
          <p:nvPr/>
        </p:nvCxnSpPr>
        <p:spPr>
          <a:xfrm>
            <a:off x="2676913" y="4093937"/>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691" name="Google Shape;691;p62"/>
          <p:cNvCxnSpPr/>
          <p:nvPr/>
        </p:nvCxnSpPr>
        <p:spPr>
          <a:xfrm>
            <a:off x="3595757" y="4100597"/>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692" name="Google Shape;692;p62"/>
          <p:cNvCxnSpPr/>
          <p:nvPr/>
        </p:nvCxnSpPr>
        <p:spPr>
          <a:xfrm>
            <a:off x="4474647" y="4093937"/>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693" name="Google Shape;693;p62"/>
          <p:cNvPicPr preferRelativeResize="0"/>
          <p:nvPr/>
        </p:nvPicPr>
        <p:blipFill rotWithShape="1">
          <a:blip r:embed="rId3">
            <a:alphaModFix/>
          </a:blip>
          <a:srcRect b="0" l="0" r="0" t="0"/>
          <a:stretch/>
        </p:blipFill>
        <p:spPr>
          <a:xfrm>
            <a:off x="3830229" y="3151391"/>
            <a:ext cx="366801" cy="110040"/>
          </a:xfrm>
          <a:prstGeom prst="rect">
            <a:avLst/>
          </a:prstGeom>
          <a:noFill/>
          <a:ln>
            <a:noFill/>
          </a:ln>
        </p:spPr>
      </p:pic>
      <p:pic>
        <p:nvPicPr>
          <p:cNvPr id="694" name="Google Shape;694;p62"/>
          <p:cNvPicPr preferRelativeResize="0"/>
          <p:nvPr/>
        </p:nvPicPr>
        <p:blipFill rotWithShape="1">
          <a:blip r:embed="rId3">
            <a:alphaModFix/>
          </a:blip>
          <a:srcRect b="0" l="0" r="0" t="0"/>
          <a:stretch/>
        </p:blipFill>
        <p:spPr>
          <a:xfrm>
            <a:off x="2938022" y="3144733"/>
            <a:ext cx="366801" cy="110040"/>
          </a:xfrm>
          <a:prstGeom prst="rect">
            <a:avLst/>
          </a:prstGeom>
          <a:noFill/>
          <a:ln>
            <a:noFill/>
          </a:ln>
        </p:spPr>
      </p:pic>
      <p:sp>
        <p:nvSpPr>
          <p:cNvPr id="695" name="Google Shape;695;p62"/>
          <p:cNvSpPr txBox="1"/>
          <p:nvPr/>
        </p:nvSpPr>
        <p:spPr>
          <a:xfrm>
            <a:off x="5769325" y="2076275"/>
            <a:ext cx="1041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Avenir"/>
                <a:ea typeface="Avenir"/>
                <a:cs typeface="Avenir"/>
                <a:sym typeface="Avenir"/>
              </a:rPr>
              <a:t>Partition 0</a:t>
            </a:r>
            <a:endParaRPr sz="1100">
              <a:latin typeface="Avenir"/>
              <a:ea typeface="Avenir"/>
              <a:cs typeface="Avenir"/>
              <a:sym typeface="Avenir"/>
            </a:endParaRPr>
          </a:p>
        </p:txBody>
      </p:sp>
      <p:sp>
        <p:nvSpPr>
          <p:cNvPr id="696" name="Google Shape;696;p62"/>
          <p:cNvSpPr txBox="1"/>
          <p:nvPr/>
        </p:nvSpPr>
        <p:spPr>
          <a:xfrm>
            <a:off x="5831081" y="3102750"/>
            <a:ext cx="994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Avenir"/>
                <a:ea typeface="Avenir"/>
                <a:cs typeface="Avenir"/>
                <a:sym typeface="Avenir"/>
              </a:rPr>
              <a:t>Partition 1</a:t>
            </a:r>
            <a:endParaRPr sz="1100">
              <a:latin typeface="Avenir"/>
              <a:ea typeface="Avenir"/>
              <a:cs typeface="Avenir"/>
              <a:sym typeface="Avenir"/>
            </a:endParaRPr>
          </a:p>
        </p:txBody>
      </p:sp>
      <p:sp>
        <p:nvSpPr>
          <p:cNvPr id="697" name="Google Shape;697;p62"/>
          <p:cNvSpPr txBox="1"/>
          <p:nvPr/>
        </p:nvSpPr>
        <p:spPr>
          <a:xfrm>
            <a:off x="5771115" y="4121200"/>
            <a:ext cx="1041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Avenir"/>
                <a:ea typeface="Avenir"/>
                <a:cs typeface="Avenir"/>
                <a:sym typeface="Avenir"/>
              </a:rPr>
              <a:t>Partition 2</a:t>
            </a:r>
            <a:endParaRPr sz="1100">
              <a:latin typeface="Avenir"/>
              <a:ea typeface="Avenir"/>
              <a:cs typeface="Avenir"/>
              <a:sym typeface="Avenir"/>
            </a:endParaRPr>
          </a:p>
        </p:txBody>
      </p:sp>
      <p:pic>
        <p:nvPicPr>
          <p:cNvPr descr="ThinkSystem SR670 Rack Server | Optimized for AI &amp; HPC | Lenovo US" id="698" name="Google Shape;698;p62"/>
          <p:cNvPicPr preferRelativeResize="0"/>
          <p:nvPr/>
        </p:nvPicPr>
        <p:blipFill rotWithShape="1">
          <a:blip r:embed="rId6">
            <a:alphaModFix/>
          </a:blip>
          <a:srcRect b="0" l="0" r="0" t="0"/>
          <a:stretch/>
        </p:blipFill>
        <p:spPr>
          <a:xfrm>
            <a:off x="7008919" y="1539035"/>
            <a:ext cx="1508752" cy="1071734"/>
          </a:xfrm>
          <a:prstGeom prst="rect">
            <a:avLst/>
          </a:prstGeom>
          <a:noFill/>
          <a:ln>
            <a:noFill/>
          </a:ln>
        </p:spPr>
      </p:pic>
      <p:pic>
        <p:nvPicPr>
          <p:cNvPr descr="ThinkSystem SR670 Rack Server | Optimized for AI &amp; HPC | Lenovo US" id="699" name="Google Shape;699;p62"/>
          <p:cNvPicPr preferRelativeResize="0"/>
          <p:nvPr/>
        </p:nvPicPr>
        <p:blipFill rotWithShape="1">
          <a:blip r:embed="rId6">
            <a:alphaModFix/>
          </a:blip>
          <a:srcRect b="0" l="0" r="0" t="0"/>
          <a:stretch/>
        </p:blipFill>
        <p:spPr>
          <a:xfrm>
            <a:off x="6961617" y="2523464"/>
            <a:ext cx="1508752" cy="1071734"/>
          </a:xfrm>
          <a:prstGeom prst="rect">
            <a:avLst/>
          </a:prstGeom>
          <a:noFill/>
          <a:ln>
            <a:noFill/>
          </a:ln>
        </p:spPr>
      </p:pic>
      <p:pic>
        <p:nvPicPr>
          <p:cNvPr descr="ThinkSystem SR670 Rack Server | Optimized for AI &amp; HPC | Lenovo US" id="700" name="Google Shape;700;p62"/>
          <p:cNvPicPr preferRelativeResize="0"/>
          <p:nvPr/>
        </p:nvPicPr>
        <p:blipFill rotWithShape="1">
          <a:blip r:embed="rId6">
            <a:alphaModFix/>
          </a:blip>
          <a:srcRect b="0" l="0" r="0" t="0"/>
          <a:stretch/>
        </p:blipFill>
        <p:spPr>
          <a:xfrm>
            <a:off x="6961617" y="3647633"/>
            <a:ext cx="1508752" cy="1071734"/>
          </a:xfrm>
          <a:prstGeom prst="rect">
            <a:avLst/>
          </a:prstGeom>
          <a:noFill/>
          <a:ln>
            <a:noFill/>
          </a:ln>
        </p:spPr>
      </p:pic>
      <p:cxnSp>
        <p:nvCxnSpPr>
          <p:cNvPr id="701" name="Google Shape;701;p62"/>
          <p:cNvCxnSpPr>
            <a:endCxn id="702" idx="0"/>
          </p:cNvCxnSpPr>
          <p:nvPr/>
        </p:nvCxnSpPr>
        <p:spPr>
          <a:xfrm>
            <a:off x="7861848" y="4341600"/>
            <a:ext cx="9000" cy="286200"/>
          </a:xfrm>
          <a:prstGeom prst="straightConnector1">
            <a:avLst/>
          </a:prstGeom>
          <a:noFill/>
          <a:ln cap="flat" cmpd="sng" w="9525">
            <a:solidFill>
              <a:schemeClr val="dk1"/>
            </a:solidFill>
            <a:prstDash val="solid"/>
            <a:miter lim="800000"/>
            <a:headEnd len="sm" w="sm" type="none"/>
            <a:tailEnd len="sm" w="sm" type="none"/>
          </a:ln>
        </p:spPr>
      </p:cxnSp>
      <p:sp>
        <p:nvSpPr>
          <p:cNvPr id="702" name="Google Shape;702;p62"/>
          <p:cNvSpPr txBox="1"/>
          <p:nvPr/>
        </p:nvSpPr>
        <p:spPr>
          <a:xfrm>
            <a:off x="7469148" y="4627800"/>
            <a:ext cx="803400" cy="2847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Avenir"/>
                <a:ea typeface="Avenir"/>
                <a:cs typeface="Avenir"/>
                <a:sym typeface="Avenir"/>
              </a:rPr>
              <a:t>Broker</a:t>
            </a:r>
            <a:endParaRPr sz="1100">
              <a:latin typeface="Avenir"/>
              <a:ea typeface="Avenir"/>
              <a:cs typeface="Avenir"/>
              <a:sym typeface="Avenir"/>
            </a:endParaRPr>
          </a:p>
        </p:txBody>
      </p:sp>
      <p:sp>
        <p:nvSpPr>
          <p:cNvPr id="703" name="Google Shape;703;p62"/>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How Kafka Works</a:t>
            </a:r>
            <a:endParaRPr i="0" sz="2600" u="none" cap="none" strike="noStrike">
              <a:solidFill>
                <a:srgbClr val="434343"/>
              </a:solidFill>
              <a:latin typeface="Avenir"/>
              <a:ea typeface="Avenir"/>
              <a:cs typeface="Avenir"/>
              <a:sym typeface="Avenir"/>
            </a:endParaRPr>
          </a:p>
        </p:txBody>
      </p:sp>
      <p:sp>
        <p:nvSpPr>
          <p:cNvPr id="704" name="Google Shape;704;p62"/>
          <p:cNvSpPr txBox="1"/>
          <p:nvPr/>
        </p:nvSpPr>
        <p:spPr>
          <a:xfrm>
            <a:off x="430275" y="974175"/>
            <a:ext cx="87138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A grouping of partitions handling the same type of data is called a topic </a:t>
            </a:r>
            <a:endParaRPr sz="1800">
              <a:solidFill>
                <a:schemeClr val="dk1"/>
              </a:solidFill>
              <a:latin typeface="Avenir"/>
              <a:ea typeface="Avenir"/>
              <a:cs typeface="Avenir"/>
              <a:sym typeface="Avenir"/>
            </a:endParaRPr>
          </a:p>
        </p:txBody>
      </p:sp>
      <p:cxnSp>
        <p:nvCxnSpPr>
          <p:cNvPr id="705" name="Google Shape;705;p62"/>
          <p:cNvCxnSpPr>
            <a:stCxn id="677" idx="2"/>
            <a:endCxn id="706" idx="0"/>
          </p:cNvCxnSpPr>
          <p:nvPr/>
        </p:nvCxnSpPr>
        <p:spPr>
          <a:xfrm>
            <a:off x="4989634" y="3467545"/>
            <a:ext cx="12600" cy="247800"/>
          </a:xfrm>
          <a:prstGeom prst="straightConnector1">
            <a:avLst/>
          </a:prstGeom>
          <a:noFill/>
          <a:ln cap="flat" cmpd="sng" w="9525">
            <a:solidFill>
              <a:schemeClr val="dk1"/>
            </a:solidFill>
            <a:prstDash val="solid"/>
            <a:miter lim="800000"/>
            <a:headEnd len="sm" w="sm" type="none"/>
            <a:tailEnd len="sm" w="sm" type="none"/>
          </a:ln>
        </p:spPr>
      </p:cxnSp>
      <p:sp>
        <p:nvSpPr>
          <p:cNvPr id="706" name="Google Shape;706;p62"/>
          <p:cNvSpPr txBox="1"/>
          <p:nvPr/>
        </p:nvSpPr>
        <p:spPr>
          <a:xfrm>
            <a:off x="4600550" y="3715250"/>
            <a:ext cx="803400" cy="2847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Record</a:t>
            </a:r>
            <a:endParaRPr sz="1100"/>
          </a:p>
        </p:txBody>
      </p:sp>
      <p:sp>
        <p:nvSpPr>
          <p:cNvPr id="707" name="Google Shape;707;p62"/>
          <p:cNvSpPr/>
          <p:nvPr/>
        </p:nvSpPr>
        <p:spPr>
          <a:xfrm>
            <a:off x="1444850" y="2249750"/>
            <a:ext cx="396000" cy="2107500"/>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708" name="Google Shape;708;p62"/>
          <p:cNvSpPr txBox="1"/>
          <p:nvPr/>
        </p:nvSpPr>
        <p:spPr>
          <a:xfrm>
            <a:off x="673000" y="3189800"/>
            <a:ext cx="709800" cy="2847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400">
                <a:solidFill>
                  <a:schemeClr val="dk1"/>
                </a:solidFill>
                <a:latin typeface="Avenir"/>
                <a:ea typeface="Avenir"/>
                <a:cs typeface="Avenir"/>
                <a:sym typeface="Avenir"/>
              </a:rPr>
              <a:t>Topic</a:t>
            </a:r>
            <a:endParaRPr sz="1100">
              <a:latin typeface="Avenir"/>
              <a:ea typeface="Avenir"/>
              <a:cs typeface="Avenir"/>
              <a:sym typeface="Avenir"/>
            </a:endParaRPr>
          </a:p>
        </p:txBody>
      </p:sp>
      <p:sp>
        <p:nvSpPr>
          <p:cNvPr id="709" name="Google Shape;709;p62"/>
          <p:cNvSpPr txBox="1"/>
          <p:nvPr/>
        </p:nvSpPr>
        <p:spPr>
          <a:xfrm>
            <a:off x="3015494" y="1444725"/>
            <a:ext cx="2480700" cy="5001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Partition Key = Match Name </a:t>
            </a:r>
            <a:endParaRPr sz="1100"/>
          </a:p>
          <a:p>
            <a:pPr indent="0" lvl="0" marL="0" marR="0" rtl="0" algn="l">
              <a:spcBef>
                <a:spcPts val="0"/>
              </a:spcBef>
              <a:spcAft>
                <a:spcPts val="0"/>
              </a:spcAft>
              <a:buNone/>
            </a:pPr>
            <a:r>
              <a:rPr lang="en-GB" sz="1400">
                <a:solidFill>
                  <a:schemeClr val="dk1"/>
                </a:solidFill>
                <a:latin typeface="Calibri"/>
                <a:ea typeface="Calibri"/>
                <a:cs typeface="Calibri"/>
                <a:sym typeface="Calibri"/>
              </a:rPr>
              <a:t>	(eg. ‘Germany vs Spain)</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63"/>
          <p:cNvSpPr/>
          <p:nvPr/>
        </p:nvSpPr>
        <p:spPr>
          <a:xfrm>
            <a:off x="1892055" y="4100923"/>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15" name="Google Shape;715;p63"/>
          <p:cNvSpPr/>
          <p:nvPr/>
        </p:nvSpPr>
        <p:spPr>
          <a:xfrm>
            <a:off x="1878741" y="3055576"/>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16" name="Google Shape;716;p63"/>
          <p:cNvSpPr/>
          <p:nvPr/>
        </p:nvSpPr>
        <p:spPr>
          <a:xfrm>
            <a:off x="1884289" y="2049069"/>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717" name="Google Shape;717;p63"/>
          <p:cNvPicPr preferRelativeResize="0"/>
          <p:nvPr/>
        </p:nvPicPr>
        <p:blipFill rotWithShape="1">
          <a:blip r:embed="rId3">
            <a:alphaModFix/>
          </a:blip>
          <a:srcRect b="0" l="0" r="0" t="0"/>
          <a:stretch/>
        </p:blipFill>
        <p:spPr>
          <a:xfrm>
            <a:off x="4761275" y="3143625"/>
            <a:ext cx="366801" cy="110040"/>
          </a:xfrm>
          <a:prstGeom prst="rect">
            <a:avLst/>
          </a:prstGeom>
          <a:noFill/>
          <a:ln>
            <a:noFill/>
          </a:ln>
        </p:spPr>
      </p:pic>
      <p:sp>
        <p:nvSpPr>
          <p:cNvPr id="718" name="Google Shape;718;p63"/>
          <p:cNvSpPr txBox="1"/>
          <p:nvPr/>
        </p:nvSpPr>
        <p:spPr>
          <a:xfrm>
            <a:off x="4623034" y="3275245"/>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Match Starts</a:t>
            </a:r>
            <a:endParaRPr sz="1100"/>
          </a:p>
        </p:txBody>
      </p:sp>
      <p:sp>
        <p:nvSpPr>
          <p:cNvPr id="719" name="Google Shape;719;p63"/>
          <p:cNvSpPr txBox="1"/>
          <p:nvPr/>
        </p:nvSpPr>
        <p:spPr>
          <a:xfrm>
            <a:off x="3728077" y="3290978"/>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Score: 1 - 0</a:t>
            </a:r>
            <a:endParaRPr sz="1100"/>
          </a:p>
        </p:txBody>
      </p:sp>
      <p:sp>
        <p:nvSpPr>
          <p:cNvPr id="720" name="Google Shape;720;p63"/>
          <p:cNvSpPr txBox="1"/>
          <p:nvPr/>
        </p:nvSpPr>
        <p:spPr>
          <a:xfrm>
            <a:off x="2884135" y="3290978"/>
            <a:ext cx="571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Red Card</a:t>
            </a:r>
            <a:endParaRPr sz="1100"/>
          </a:p>
        </p:txBody>
      </p:sp>
      <p:cxnSp>
        <p:nvCxnSpPr>
          <p:cNvPr id="721" name="Google Shape;721;p63"/>
          <p:cNvCxnSpPr/>
          <p:nvPr/>
        </p:nvCxnSpPr>
        <p:spPr>
          <a:xfrm>
            <a:off x="2669147" y="2042083"/>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722" name="Google Shape;722;p63"/>
          <p:cNvCxnSpPr/>
          <p:nvPr/>
        </p:nvCxnSpPr>
        <p:spPr>
          <a:xfrm>
            <a:off x="3587990" y="2048744"/>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723" name="Google Shape;723;p63"/>
          <p:cNvCxnSpPr/>
          <p:nvPr/>
        </p:nvCxnSpPr>
        <p:spPr>
          <a:xfrm>
            <a:off x="4466881" y="2042083"/>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724" name="Google Shape;724;p63"/>
          <p:cNvPicPr preferRelativeResize="0"/>
          <p:nvPr/>
        </p:nvPicPr>
        <p:blipFill rotWithShape="1">
          <a:blip r:embed="rId4">
            <a:alphaModFix/>
          </a:blip>
          <a:srcRect b="0" l="0" r="0" t="0"/>
          <a:stretch/>
        </p:blipFill>
        <p:spPr>
          <a:xfrm>
            <a:off x="3813767" y="2076268"/>
            <a:ext cx="410001" cy="149670"/>
          </a:xfrm>
          <a:prstGeom prst="rect">
            <a:avLst/>
          </a:prstGeom>
          <a:noFill/>
          <a:ln>
            <a:noFill/>
          </a:ln>
        </p:spPr>
      </p:pic>
      <p:pic>
        <p:nvPicPr>
          <p:cNvPr id="725" name="Google Shape;725;p63"/>
          <p:cNvPicPr preferRelativeResize="0"/>
          <p:nvPr/>
        </p:nvPicPr>
        <p:blipFill rotWithShape="1">
          <a:blip r:embed="rId5">
            <a:alphaModFix/>
          </a:blip>
          <a:srcRect b="0" l="0" r="0" t="0"/>
          <a:stretch/>
        </p:blipFill>
        <p:spPr>
          <a:xfrm>
            <a:off x="4813922" y="4121200"/>
            <a:ext cx="412602" cy="180572"/>
          </a:xfrm>
          <a:prstGeom prst="rect">
            <a:avLst/>
          </a:prstGeom>
          <a:noFill/>
          <a:ln>
            <a:noFill/>
          </a:ln>
        </p:spPr>
      </p:pic>
      <p:sp>
        <p:nvSpPr>
          <p:cNvPr id="726" name="Google Shape;726;p63"/>
          <p:cNvSpPr txBox="1"/>
          <p:nvPr/>
        </p:nvSpPr>
        <p:spPr>
          <a:xfrm>
            <a:off x="4786406" y="4276267"/>
            <a:ext cx="7098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600">
                <a:solidFill>
                  <a:schemeClr val="dk1"/>
                </a:solidFill>
                <a:latin typeface="Calibri"/>
                <a:ea typeface="Calibri"/>
                <a:cs typeface="Calibri"/>
                <a:sym typeface="Calibri"/>
              </a:rPr>
              <a:t>RF: 6    6   -</a:t>
            </a:r>
            <a:endParaRPr sz="1100"/>
          </a:p>
          <a:p>
            <a:pPr indent="0" lvl="0" marL="0" marR="0" rtl="0" algn="l">
              <a:spcBef>
                <a:spcPts val="0"/>
              </a:spcBef>
              <a:spcAft>
                <a:spcPts val="0"/>
              </a:spcAft>
              <a:buNone/>
            </a:pPr>
            <a:r>
              <a:rPr lang="en-GB" sz="600">
                <a:solidFill>
                  <a:schemeClr val="dk1"/>
                </a:solidFill>
                <a:latin typeface="Calibri"/>
                <a:ea typeface="Calibri"/>
                <a:cs typeface="Calibri"/>
                <a:sym typeface="Calibri"/>
              </a:rPr>
              <a:t>RN: 7    1   -</a:t>
            </a:r>
            <a:endParaRPr sz="1100"/>
          </a:p>
        </p:txBody>
      </p:sp>
      <p:pic>
        <p:nvPicPr>
          <p:cNvPr id="727" name="Google Shape;727;p63"/>
          <p:cNvPicPr preferRelativeResize="0"/>
          <p:nvPr/>
        </p:nvPicPr>
        <p:blipFill rotWithShape="1">
          <a:blip r:embed="rId4">
            <a:alphaModFix/>
          </a:blip>
          <a:srcRect b="0" l="0" r="0" t="0"/>
          <a:stretch/>
        </p:blipFill>
        <p:spPr>
          <a:xfrm>
            <a:off x="4720398" y="2097352"/>
            <a:ext cx="410001" cy="149670"/>
          </a:xfrm>
          <a:prstGeom prst="rect">
            <a:avLst/>
          </a:prstGeom>
          <a:noFill/>
          <a:ln>
            <a:noFill/>
          </a:ln>
        </p:spPr>
      </p:pic>
      <p:cxnSp>
        <p:nvCxnSpPr>
          <p:cNvPr id="728" name="Google Shape;728;p63"/>
          <p:cNvCxnSpPr/>
          <p:nvPr/>
        </p:nvCxnSpPr>
        <p:spPr>
          <a:xfrm>
            <a:off x="2663599" y="30485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729" name="Google Shape;729;p63"/>
          <p:cNvCxnSpPr/>
          <p:nvPr/>
        </p:nvCxnSpPr>
        <p:spPr>
          <a:xfrm>
            <a:off x="3582442" y="305525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730" name="Google Shape;730;p63"/>
          <p:cNvCxnSpPr/>
          <p:nvPr/>
        </p:nvCxnSpPr>
        <p:spPr>
          <a:xfrm>
            <a:off x="4461333" y="30485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731" name="Google Shape;731;p63"/>
          <p:cNvCxnSpPr/>
          <p:nvPr/>
        </p:nvCxnSpPr>
        <p:spPr>
          <a:xfrm>
            <a:off x="2676913" y="4093937"/>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732" name="Google Shape;732;p63"/>
          <p:cNvCxnSpPr/>
          <p:nvPr/>
        </p:nvCxnSpPr>
        <p:spPr>
          <a:xfrm>
            <a:off x="3595757" y="4100597"/>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733" name="Google Shape;733;p63"/>
          <p:cNvCxnSpPr/>
          <p:nvPr/>
        </p:nvCxnSpPr>
        <p:spPr>
          <a:xfrm>
            <a:off x="4474647" y="4093937"/>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734" name="Google Shape;734;p63"/>
          <p:cNvPicPr preferRelativeResize="0"/>
          <p:nvPr/>
        </p:nvPicPr>
        <p:blipFill rotWithShape="1">
          <a:blip r:embed="rId3">
            <a:alphaModFix/>
          </a:blip>
          <a:srcRect b="0" l="0" r="0" t="0"/>
          <a:stretch/>
        </p:blipFill>
        <p:spPr>
          <a:xfrm>
            <a:off x="3830229" y="3151391"/>
            <a:ext cx="366801" cy="110040"/>
          </a:xfrm>
          <a:prstGeom prst="rect">
            <a:avLst/>
          </a:prstGeom>
          <a:noFill/>
          <a:ln>
            <a:noFill/>
          </a:ln>
        </p:spPr>
      </p:pic>
      <p:pic>
        <p:nvPicPr>
          <p:cNvPr id="735" name="Google Shape;735;p63"/>
          <p:cNvPicPr preferRelativeResize="0"/>
          <p:nvPr/>
        </p:nvPicPr>
        <p:blipFill rotWithShape="1">
          <a:blip r:embed="rId3">
            <a:alphaModFix/>
          </a:blip>
          <a:srcRect b="0" l="0" r="0" t="0"/>
          <a:stretch/>
        </p:blipFill>
        <p:spPr>
          <a:xfrm>
            <a:off x="2938022" y="3144733"/>
            <a:ext cx="366801" cy="110040"/>
          </a:xfrm>
          <a:prstGeom prst="rect">
            <a:avLst/>
          </a:prstGeom>
          <a:noFill/>
          <a:ln>
            <a:noFill/>
          </a:ln>
        </p:spPr>
      </p:pic>
      <p:sp>
        <p:nvSpPr>
          <p:cNvPr id="736" name="Google Shape;736;p63"/>
          <p:cNvSpPr txBox="1"/>
          <p:nvPr/>
        </p:nvSpPr>
        <p:spPr>
          <a:xfrm>
            <a:off x="5769325" y="2076275"/>
            <a:ext cx="1041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Avenir"/>
                <a:ea typeface="Avenir"/>
                <a:cs typeface="Avenir"/>
                <a:sym typeface="Avenir"/>
              </a:rPr>
              <a:t>Partition 0</a:t>
            </a:r>
            <a:endParaRPr sz="1100">
              <a:latin typeface="Avenir"/>
              <a:ea typeface="Avenir"/>
              <a:cs typeface="Avenir"/>
              <a:sym typeface="Avenir"/>
            </a:endParaRPr>
          </a:p>
        </p:txBody>
      </p:sp>
      <p:sp>
        <p:nvSpPr>
          <p:cNvPr id="737" name="Google Shape;737;p63"/>
          <p:cNvSpPr txBox="1"/>
          <p:nvPr/>
        </p:nvSpPr>
        <p:spPr>
          <a:xfrm>
            <a:off x="5831081" y="3102750"/>
            <a:ext cx="994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Avenir"/>
                <a:ea typeface="Avenir"/>
                <a:cs typeface="Avenir"/>
                <a:sym typeface="Avenir"/>
              </a:rPr>
              <a:t>Partition 1</a:t>
            </a:r>
            <a:endParaRPr sz="1100">
              <a:latin typeface="Avenir"/>
              <a:ea typeface="Avenir"/>
              <a:cs typeface="Avenir"/>
              <a:sym typeface="Avenir"/>
            </a:endParaRPr>
          </a:p>
        </p:txBody>
      </p:sp>
      <p:sp>
        <p:nvSpPr>
          <p:cNvPr id="738" name="Google Shape;738;p63"/>
          <p:cNvSpPr txBox="1"/>
          <p:nvPr/>
        </p:nvSpPr>
        <p:spPr>
          <a:xfrm>
            <a:off x="5771115" y="4121200"/>
            <a:ext cx="1041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Avenir"/>
                <a:ea typeface="Avenir"/>
                <a:cs typeface="Avenir"/>
                <a:sym typeface="Avenir"/>
              </a:rPr>
              <a:t>Partition 2</a:t>
            </a:r>
            <a:endParaRPr sz="1100">
              <a:latin typeface="Avenir"/>
              <a:ea typeface="Avenir"/>
              <a:cs typeface="Avenir"/>
              <a:sym typeface="Avenir"/>
            </a:endParaRPr>
          </a:p>
        </p:txBody>
      </p:sp>
      <p:pic>
        <p:nvPicPr>
          <p:cNvPr descr="ThinkSystem SR670 Rack Server | Optimized for AI &amp; HPC | Lenovo US" id="739" name="Google Shape;739;p63"/>
          <p:cNvPicPr preferRelativeResize="0"/>
          <p:nvPr/>
        </p:nvPicPr>
        <p:blipFill rotWithShape="1">
          <a:blip r:embed="rId6">
            <a:alphaModFix/>
          </a:blip>
          <a:srcRect b="0" l="0" r="0" t="0"/>
          <a:stretch/>
        </p:blipFill>
        <p:spPr>
          <a:xfrm>
            <a:off x="7008919" y="1539035"/>
            <a:ext cx="1508752" cy="1071734"/>
          </a:xfrm>
          <a:prstGeom prst="rect">
            <a:avLst/>
          </a:prstGeom>
          <a:noFill/>
          <a:ln>
            <a:noFill/>
          </a:ln>
        </p:spPr>
      </p:pic>
      <p:pic>
        <p:nvPicPr>
          <p:cNvPr descr="ThinkSystem SR670 Rack Server | Optimized for AI &amp; HPC | Lenovo US" id="740" name="Google Shape;740;p63"/>
          <p:cNvPicPr preferRelativeResize="0"/>
          <p:nvPr/>
        </p:nvPicPr>
        <p:blipFill rotWithShape="1">
          <a:blip r:embed="rId6">
            <a:alphaModFix/>
          </a:blip>
          <a:srcRect b="0" l="0" r="0" t="0"/>
          <a:stretch/>
        </p:blipFill>
        <p:spPr>
          <a:xfrm>
            <a:off x="6961617" y="2523464"/>
            <a:ext cx="1508752" cy="1071734"/>
          </a:xfrm>
          <a:prstGeom prst="rect">
            <a:avLst/>
          </a:prstGeom>
          <a:noFill/>
          <a:ln>
            <a:noFill/>
          </a:ln>
        </p:spPr>
      </p:pic>
      <p:pic>
        <p:nvPicPr>
          <p:cNvPr descr="ThinkSystem SR670 Rack Server | Optimized for AI &amp; HPC | Lenovo US" id="741" name="Google Shape;741;p63"/>
          <p:cNvPicPr preferRelativeResize="0"/>
          <p:nvPr/>
        </p:nvPicPr>
        <p:blipFill rotWithShape="1">
          <a:blip r:embed="rId6">
            <a:alphaModFix/>
          </a:blip>
          <a:srcRect b="0" l="0" r="0" t="0"/>
          <a:stretch/>
        </p:blipFill>
        <p:spPr>
          <a:xfrm>
            <a:off x="6961617" y="3647633"/>
            <a:ext cx="1508752" cy="1071734"/>
          </a:xfrm>
          <a:prstGeom prst="rect">
            <a:avLst/>
          </a:prstGeom>
          <a:noFill/>
          <a:ln>
            <a:noFill/>
          </a:ln>
        </p:spPr>
      </p:pic>
      <p:cxnSp>
        <p:nvCxnSpPr>
          <p:cNvPr id="742" name="Google Shape;742;p63"/>
          <p:cNvCxnSpPr>
            <a:endCxn id="743" idx="0"/>
          </p:cNvCxnSpPr>
          <p:nvPr/>
        </p:nvCxnSpPr>
        <p:spPr>
          <a:xfrm>
            <a:off x="7861848" y="4341600"/>
            <a:ext cx="9000" cy="286200"/>
          </a:xfrm>
          <a:prstGeom prst="straightConnector1">
            <a:avLst/>
          </a:prstGeom>
          <a:noFill/>
          <a:ln cap="flat" cmpd="sng" w="9525">
            <a:solidFill>
              <a:schemeClr val="dk1"/>
            </a:solidFill>
            <a:prstDash val="solid"/>
            <a:miter lim="800000"/>
            <a:headEnd len="sm" w="sm" type="none"/>
            <a:tailEnd len="sm" w="sm" type="none"/>
          </a:ln>
        </p:spPr>
      </p:cxnSp>
      <p:sp>
        <p:nvSpPr>
          <p:cNvPr id="743" name="Google Shape;743;p63"/>
          <p:cNvSpPr txBox="1"/>
          <p:nvPr/>
        </p:nvSpPr>
        <p:spPr>
          <a:xfrm>
            <a:off x="7469148" y="4627800"/>
            <a:ext cx="803400" cy="2847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Avenir"/>
                <a:ea typeface="Avenir"/>
                <a:cs typeface="Avenir"/>
                <a:sym typeface="Avenir"/>
              </a:rPr>
              <a:t>Broker</a:t>
            </a:r>
            <a:endParaRPr sz="1100">
              <a:latin typeface="Avenir"/>
              <a:ea typeface="Avenir"/>
              <a:cs typeface="Avenir"/>
              <a:sym typeface="Avenir"/>
            </a:endParaRPr>
          </a:p>
        </p:txBody>
      </p:sp>
      <p:sp>
        <p:nvSpPr>
          <p:cNvPr id="744" name="Google Shape;744;p63"/>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How Kafka Works</a:t>
            </a:r>
            <a:endParaRPr i="0" sz="2600" u="none" cap="none" strike="noStrike">
              <a:solidFill>
                <a:srgbClr val="434343"/>
              </a:solidFill>
              <a:latin typeface="Avenir"/>
              <a:ea typeface="Avenir"/>
              <a:cs typeface="Avenir"/>
              <a:sym typeface="Avenir"/>
            </a:endParaRPr>
          </a:p>
        </p:txBody>
      </p:sp>
      <p:sp>
        <p:nvSpPr>
          <p:cNvPr id="745" name="Google Shape;745;p63"/>
          <p:cNvSpPr txBox="1"/>
          <p:nvPr/>
        </p:nvSpPr>
        <p:spPr>
          <a:xfrm>
            <a:off x="430275" y="974175"/>
            <a:ext cx="8713800" cy="7389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In order to identify each record uniquely, Kafka provides a sequential number to each record which is called an offset</a:t>
            </a:r>
            <a:endParaRPr sz="1800">
              <a:solidFill>
                <a:schemeClr val="dk1"/>
              </a:solidFill>
              <a:latin typeface="Avenir"/>
              <a:ea typeface="Avenir"/>
              <a:cs typeface="Avenir"/>
              <a:sym typeface="Avenir"/>
            </a:endParaRPr>
          </a:p>
        </p:txBody>
      </p:sp>
      <p:cxnSp>
        <p:nvCxnSpPr>
          <p:cNvPr id="746" name="Google Shape;746;p63"/>
          <p:cNvCxnSpPr>
            <a:stCxn id="718" idx="2"/>
            <a:endCxn id="747" idx="0"/>
          </p:cNvCxnSpPr>
          <p:nvPr/>
        </p:nvCxnSpPr>
        <p:spPr>
          <a:xfrm>
            <a:off x="4989634" y="3467545"/>
            <a:ext cx="12600" cy="247800"/>
          </a:xfrm>
          <a:prstGeom prst="straightConnector1">
            <a:avLst/>
          </a:prstGeom>
          <a:noFill/>
          <a:ln cap="flat" cmpd="sng" w="9525">
            <a:solidFill>
              <a:schemeClr val="dk1"/>
            </a:solidFill>
            <a:prstDash val="solid"/>
            <a:miter lim="800000"/>
            <a:headEnd len="sm" w="sm" type="none"/>
            <a:tailEnd len="sm" w="sm" type="none"/>
          </a:ln>
        </p:spPr>
      </p:cxnSp>
      <p:sp>
        <p:nvSpPr>
          <p:cNvPr id="747" name="Google Shape;747;p63"/>
          <p:cNvSpPr txBox="1"/>
          <p:nvPr/>
        </p:nvSpPr>
        <p:spPr>
          <a:xfrm>
            <a:off x="4600550" y="3715250"/>
            <a:ext cx="803400" cy="2847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400">
                <a:solidFill>
                  <a:schemeClr val="dk1"/>
                </a:solidFill>
                <a:latin typeface="Calibri"/>
                <a:ea typeface="Calibri"/>
                <a:cs typeface="Calibri"/>
                <a:sym typeface="Calibri"/>
              </a:rPr>
              <a:t>Record</a:t>
            </a:r>
            <a:endParaRPr sz="1100"/>
          </a:p>
        </p:txBody>
      </p:sp>
      <p:sp>
        <p:nvSpPr>
          <p:cNvPr id="748" name="Google Shape;748;p63"/>
          <p:cNvSpPr/>
          <p:nvPr/>
        </p:nvSpPr>
        <p:spPr>
          <a:xfrm>
            <a:off x="1444850" y="2249750"/>
            <a:ext cx="396000" cy="2107500"/>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749" name="Google Shape;749;p63"/>
          <p:cNvSpPr txBox="1"/>
          <p:nvPr/>
        </p:nvSpPr>
        <p:spPr>
          <a:xfrm>
            <a:off x="673000" y="3189800"/>
            <a:ext cx="709800" cy="2847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400">
                <a:solidFill>
                  <a:schemeClr val="dk1"/>
                </a:solidFill>
                <a:latin typeface="Avenir"/>
                <a:ea typeface="Avenir"/>
                <a:cs typeface="Avenir"/>
                <a:sym typeface="Avenir"/>
              </a:rPr>
              <a:t>Topic</a:t>
            </a:r>
            <a:endParaRPr sz="1100">
              <a:latin typeface="Avenir"/>
              <a:ea typeface="Avenir"/>
              <a:cs typeface="Avenir"/>
              <a:sym typeface="Avenir"/>
            </a:endParaRPr>
          </a:p>
        </p:txBody>
      </p:sp>
      <p:sp>
        <p:nvSpPr>
          <p:cNvPr id="750" name="Google Shape;750;p63"/>
          <p:cNvSpPr txBox="1"/>
          <p:nvPr/>
        </p:nvSpPr>
        <p:spPr>
          <a:xfrm>
            <a:off x="4817447" y="2417798"/>
            <a:ext cx="226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0</a:t>
            </a:r>
            <a:endParaRPr sz="1100"/>
          </a:p>
        </p:txBody>
      </p:sp>
      <p:sp>
        <p:nvSpPr>
          <p:cNvPr id="751" name="Google Shape;751;p63"/>
          <p:cNvSpPr txBox="1"/>
          <p:nvPr/>
        </p:nvSpPr>
        <p:spPr>
          <a:xfrm>
            <a:off x="3939662" y="2418907"/>
            <a:ext cx="226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a:t>
            </a:r>
            <a:endParaRPr sz="1100"/>
          </a:p>
        </p:txBody>
      </p:sp>
      <p:sp>
        <p:nvSpPr>
          <p:cNvPr id="752" name="Google Shape;752;p63"/>
          <p:cNvSpPr txBox="1"/>
          <p:nvPr/>
        </p:nvSpPr>
        <p:spPr>
          <a:xfrm>
            <a:off x="3020830" y="2418906"/>
            <a:ext cx="226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2</a:t>
            </a:r>
            <a:endParaRPr sz="1100"/>
          </a:p>
        </p:txBody>
      </p:sp>
      <p:sp>
        <p:nvSpPr>
          <p:cNvPr id="753" name="Google Shape;753;p63"/>
          <p:cNvSpPr txBox="1"/>
          <p:nvPr/>
        </p:nvSpPr>
        <p:spPr>
          <a:xfrm>
            <a:off x="2148590" y="2425563"/>
            <a:ext cx="226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3</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64"/>
          <p:cNvSpPr txBox="1"/>
          <p:nvPr/>
        </p:nvSpPr>
        <p:spPr>
          <a:xfrm>
            <a:off x="644700" y="1546000"/>
            <a:ext cx="8312400" cy="285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i="1" lang="en-GB" sz="2000">
                <a:solidFill>
                  <a:schemeClr val="dk1"/>
                </a:solidFill>
                <a:latin typeface="Avenir"/>
                <a:ea typeface="Avenir"/>
                <a:cs typeface="Avenir"/>
                <a:sym typeface="Avenir"/>
              </a:rPr>
              <a:t>You can also parallelize the consumer applications having one consumer per partition guarantees ordering a game. Consumers can live on one machine or distributed among multiple ones.</a:t>
            </a:r>
            <a:endParaRPr i="1" sz="2000">
              <a:solidFill>
                <a:schemeClr val="dk1"/>
              </a:solidFill>
              <a:latin typeface="Avenir"/>
              <a:ea typeface="Avenir"/>
              <a:cs typeface="Avenir"/>
              <a:sym typeface="Avenir"/>
            </a:endParaRPr>
          </a:p>
          <a:p>
            <a:pPr indent="0" lvl="0" marL="0" rtl="0" algn="l">
              <a:lnSpc>
                <a:spcPct val="90000"/>
              </a:lnSpc>
              <a:spcBef>
                <a:spcPts val="1000"/>
              </a:spcBef>
              <a:spcAft>
                <a:spcPts val="0"/>
              </a:spcAft>
              <a:buClr>
                <a:schemeClr val="dk1"/>
              </a:buClr>
              <a:buSzPts val="1100"/>
              <a:buFont typeface="Arial"/>
              <a:buNone/>
            </a:pPr>
            <a:r>
              <a:t/>
            </a:r>
            <a:endParaRPr i="1" sz="2000">
              <a:solidFill>
                <a:schemeClr val="dk1"/>
              </a:solidFill>
              <a:latin typeface="Avenir"/>
              <a:ea typeface="Avenir"/>
              <a:cs typeface="Avenir"/>
              <a:sym typeface="Avenir"/>
            </a:endParaRPr>
          </a:p>
          <a:p>
            <a:pPr indent="0" lvl="0" marL="0" rtl="0" algn="l">
              <a:lnSpc>
                <a:spcPct val="90000"/>
              </a:lnSpc>
              <a:spcBef>
                <a:spcPts val="1000"/>
              </a:spcBef>
              <a:spcAft>
                <a:spcPts val="0"/>
              </a:spcAft>
              <a:buNone/>
            </a:pPr>
            <a:r>
              <a:rPr i="1" lang="en-GB" sz="2000">
                <a:solidFill>
                  <a:schemeClr val="dk1"/>
                </a:solidFill>
                <a:latin typeface="Avenir"/>
                <a:ea typeface="Avenir"/>
                <a:cs typeface="Avenir"/>
                <a:sym typeface="Avenir"/>
              </a:rPr>
              <a:t>One important concept in kafka is that the consumers are very light weight, we can create many of them without affecting performance. This is mainly because Kafka only needs to maintain the latest offset read by each consumer.</a:t>
            </a:r>
            <a:endParaRPr i="1" sz="2000">
              <a:solidFill>
                <a:schemeClr val="dk1"/>
              </a:solidFill>
              <a:latin typeface="Avenir"/>
              <a:ea typeface="Avenir"/>
              <a:cs typeface="Avenir"/>
              <a:sym typeface="Avenir"/>
            </a:endParaRPr>
          </a:p>
        </p:txBody>
      </p:sp>
      <p:pic>
        <p:nvPicPr>
          <p:cNvPr id="759" name="Google Shape;759;p64"/>
          <p:cNvPicPr preferRelativeResize="0"/>
          <p:nvPr/>
        </p:nvPicPr>
        <p:blipFill>
          <a:blip r:embed="rId3">
            <a:alphaModFix/>
          </a:blip>
          <a:stretch>
            <a:fillRect/>
          </a:stretch>
        </p:blipFill>
        <p:spPr>
          <a:xfrm>
            <a:off x="418300" y="392400"/>
            <a:ext cx="833369" cy="777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5"/>
          <p:cNvSpPr/>
          <p:nvPr/>
        </p:nvSpPr>
        <p:spPr>
          <a:xfrm>
            <a:off x="1892055" y="3719923"/>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5" name="Google Shape;765;p65"/>
          <p:cNvSpPr/>
          <p:nvPr/>
        </p:nvSpPr>
        <p:spPr>
          <a:xfrm>
            <a:off x="1878741" y="2674576"/>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6" name="Google Shape;766;p65"/>
          <p:cNvSpPr/>
          <p:nvPr/>
        </p:nvSpPr>
        <p:spPr>
          <a:xfrm>
            <a:off x="1884289" y="1668069"/>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767" name="Google Shape;767;p65"/>
          <p:cNvPicPr preferRelativeResize="0"/>
          <p:nvPr/>
        </p:nvPicPr>
        <p:blipFill rotWithShape="1">
          <a:blip r:embed="rId3">
            <a:alphaModFix/>
          </a:blip>
          <a:srcRect b="0" l="0" r="0" t="0"/>
          <a:stretch/>
        </p:blipFill>
        <p:spPr>
          <a:xfrm>
            <a:off x="4761275" y="2762625"/>
            <a:ext cx="366801" cy="110040"/>
          </a:xfrm>
          <a:prstGeom prst="rect">
            <a:avLst/>
          </a:prstGeom>
          <a:noFill/>
          <a:ln>
            <a:noFill/>
          </a:ln>
        </p:spPr>
      </p:pic>
      <p:sp>
        <p:nvSpPr>
          <p:cNvPr id="768" name="Google Shape;768;p65"/>
          <p:cNvSpPr txBox="1"/>
          <p:nvPr/>
        </p:nvSpPr>
        <p:spPr>
          <a:xfrm>
            <a:off x="4623034" y="2894245"/>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Match Starts</a:t>
            </a:r>
            <a:endParaRPr sz="1100"/>
          </a:p>
        </p:txBody>
      </p:sp>
      <p:sp>
        <p:nvSpPr>
          <p:cNvPr id="769" name="Google Shape;769;p65"/>
          <p:cNvSpPr txBox="1"/>
          <p:nvPr/>
        </p:nvSpPr>
        <p:spPr>
          <a:xfrm>
            <a:off x="3728077" y="2909978"/>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Score: 1 - 0</a:t>
            </a:r>
            <a:endParaRPr sz="1100"/>
          </a:p>
        </p:txBody>
      </p:sp>
      <p:sp>
        <p:nvSpPr>
          <p:cNvPr id="770" name="Google Shape;770;p65"/>
          <p:cNvSpPr txBox="1"/>
          <p:nvPr/>
        </p:nvSpPr>
        <p:spPr>
          <a:xfrm>
            <a:off x="2884135" y="2909978"/>
            <a:ext cx="571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Red Card</a:t>
            </a:r>
            <a:endParaRPr sz="1100"/>
          </a:p>
        </p:txBody>
      </p:sp>
      <p:cxnSp>
        <p:nvCxnSpPr>
          <p:cNvPr id="771" name="Google Shape;771;p65"/>
          <p:cNvCxnSpPr/>
          <p:nvPr/>
        </p:nvCxnSpPr>
        <p:spPr>
          <a:xfrm>
            <a:off x="2669147" y="1661083"/>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772" name="Google Shape;772;p65"/>
          <p:cNvCxnSpPr/>
          <p:nvPr/>
        </p:nvCxnSpPr>
        <p:spPr>
          <a:xfrm>
            <a:off x="3587990" y="1667744"/>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773" name="Google Shape;773;p65"/>
          <p:cNvCxnSpPr/>
          <p:nvPr/>
        </p:nvCxnSpPr>
        <p:spPr>
          <a:xfrm>
            <a:off x="4466881" y="1661083"/>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774" name="Google Shape;774;p65"/>
          <p:cNvPicPr preferRelativeResize="0"/>
          <p:nvPr/>
        </p:nvPicPr>
        <p:blipFill rotWithShape="1">
          <a:blip r:embed="rId4">
            <a:alphaModFix/>
          </a:blip>
          <a:srcRect b="0" l="0" r="0" t="0"/>
          <a:stretch/>
        </p:blipFill>
        <p:spPr>
          <a:xfrm>
            <a:off x="3813767" y="1695268"/>
            <a:ext cx="410001" cy="149670"/>
          </a:xfrm>
          <a:prstGeom prst="rect">
            <a:avLst/>
          </a:prstGeom>
          <a:noFill/>
          <a:ln>
            <a:noFill/>
          </a:ln>
        </p:spPr>
      </p:pic>
      <p:pic>
        <p:nvPicPr>
          <p:cNvPr id="775" name="Google Shape;775;p65"/>
          <p:cNvPicPr preferRelativeResize="0"/>
          <p:nvPr/>
        </p:nvPicPr>
        <p:blipFill rotWithShape="1">
          <a:blip r:embed="rId5">
            <a:alphaModFix/>
          </a:blip>
          <a:srcRect b="0" l="0" r="0" t="0"/>
          <a:stretch/>
        </p:blipFill>
        <p:spPr>
          <a:xfrm>
            <a:off x="4813922" y="3740200"/>
            <a:ext cx="412602" cy="180572"/>
          </a:xfrm>
          <a:prstGeom prst="rect">
            <a:avLst/>
          </a:prstGeom>
          <a:noFill/>
          <a:ln>
            <a:noFill/>
          </a:ln>
        </p:spPr>
      </p:pic>
      <p:sp>
        <p:nvSpPr>
          <p:cNvPr id="776" name="Google Shape;776;p65"/>
          <p:cNvSpPr txBox="1"/>
          <p:nvPr/>
        </p:nvSpPr>
        <p:spPr>
          <a:xfrm>
            <a:off x="4786406" y="3895267"/>
            <a:ext cx="7098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600">
                <a:solidFill>
                  <a:schemeClr val="dk1"/>
                </a:solidFill>
                <a:latin typeface="Calibri"/>
                <a:ea typeface="Calibri"/>
                <a:cs typeface="Calibri"/>
                <a:sym typeface="Calibri"/>
              </a:rPr>
              <a:t>RF: 6    6   -</a:t>
            </a:r>
            <a:endParaRPr sz="1100"/>
          </a:p>
          <a:p>
            <a:pPr indent="0" lvl="0" marL="0" marR="0" rtl="0" algn="l">
              <a:spcBef>
                <a:spcPts val="0"/>
              </a:spcBef>
              <a:spcAft>
                <a:spcPts val="0"/>
              </a:spcAft>
              <a:buNone/>
            </a:pPr>
            <a:r>
              <a:rPr lang="en-GB" sz="600">
                <a:solidFill>
                  <a:schemeClr val="dk1"/>
                </a:solidFill>
                <a:latin typeface="Calibri"/>
                <a:ea typeface="Calibri"/>
                <a:cs typeface="Calibri"/>
                <a:sym typeface="Calibri"/>
              </a:rPr>
              <a:t>RN: 7    1   -</a:t>
            </a:r>
            <a:endParaRPr sz="1100"/>
          </a:p>
        </p:txBody>
      </p:sp>
      <p:pic>
        <p:nvPicPr>
          <p:cNvPr id="777" name="Google Shape;777;p65"/>
          <p:cNvPicPr preferRelativeResize="0"/>
          <p:nvPr/>
        </p:nvPicPr>
        <p:blipFill rotWithShape="1">
          <a:blip r:embed="rId4">
            <a:alphaModFix/>
          </a:blip>
          <a:srcRect b="0" l="0" r="0" t="0"/>
          <a:stretch/>
        </p:blipFill>
        <p:spPr>
          <a:xfrm>
            <a:off x="4720398" y="1716352"/>
            <a:ext cx="410001" cy="149670"/>
          </a:xfrm>
          <a:prstGeom prst="rect">
            <a:avLst/>
          </a:prstGeom>
          <a:noFill/>
          <a:ln>
            <a:noFill/>
          </a:ln>
        </p:spPr>
      </p:pic>
      <p:cxnSp>
        <p:nvCxnSpPr>
          <p:cNvPr id="778" name="Google Shape;778;p65"/>
          <p:cNvCxnSpPr/>
          <p:nvPr/>
        </p:nvCxnSpPr>
        <p:spPr>
          <a:xfrm>
            <a:off x="2663599" y="26675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779" name="Google Shape;779;p65"/>
          <p:cNvCxnSpPr/>
          <p:nvPr/>
        </p:nvCxnSpPr>
        <p:spPr>
          <a:xfrm>
            <a:off x="3582442" y="267425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780" name="Google Shape;780;p65"/>
          <p:cNvCxnSpPr/>
          <p:nvPr/>
        </p:nvCxnSpPr>
        <p:spPr>
          <a:xfrm>
            <a:off x="4461333" y="26675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781" name="Google Shape;781;p65"/>
          <p:cNvCxnSpPr/>
          <p:nvPr/>
        </p:nvCxnSpPr>
        <p:spPr>
          <a:xfrm>
            <a:off x="2676913" y="3712937"/>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782" name="Google Shape;782;p65"/>
          <p:cNvCxnSpPr/>
          <p:nvPr/>
        </p:nvCxnSpPr>
        <p:spPr>
          <a:xfrm>
            <a:off x="3595757" y="3719597"/>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783" name="Google Shape;783;p65"/>
          <p:cNvCxnSpPr/>
          <p:nvPr/>
        </p:nvCxnSpPr>
        <p:spPr>
          <a:xfrm>
            <a:off x="4474647" y="3712937"/>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784" name="Google Shape;784;p65"/>
          <p:cNvPicPr preferRelativeResize="0"/>
          <p:nvPr/>
        </p:nvPicPr>
        <p:blipFill rotWithShape="1">
          <a:blip r:embed="rId3">
            <a:alphaModFix/>
          </a:blip>
          <a:srcRect b="0" l="0" r="0" t="0"/>
          <a:stretch/>
        </p:blipFill>
        <p:spPr>
          <a:xfrm>
            <a:off x="3830229" y="2770391"/>
            <a:ext cx="366801" cy="110040"/>
          </a:xfrm>
          <a:prstGeom prst="rect">
            <a:avLst/>
          </a:prstGeom>
          <a:noFill/>
          <a:ln>
            <a:noFill/>
          </a:ln>
        </p:spPr>
      </p:pic>
      <p:pic>
        <p:nvPicPr>
          <p:cNvPr id="785" name="Google Shape;785;p65"/>
          <p:cNvPicPr preferRelativeResize="0"/>
          <p:nvPr/>
        </p:nvPicPr>
        <p:blipFill rotWithShape="1">
          <a:blip r:embed="rId3">
            <a:alphaModFix/>
          </a:blip>
          <a:srcRect b="0" l="0" r="0" t="0"/>
          <a:stretch/>
        </p:blipFill>
        <p:spPr>
          <a:xfrm>
            <a:off x="2938022" y="2763733"/>
            <a:ext cx="366801" cy="110040"/>
          </a:xfrm>
          <a:prstGeom prst="rect">
            <a:avLst/>
          </a:prstGeom>
          <a:noFill/>
          <a:ln>
            <a:noFill/>
          </a:ln>
        </p:spPr>
      </p:pic>
      <p:sp>
        <p:nvSpPr>
          <p:cNvPr id="786" name="Google Shape;786;p65"/>
          <p:cNvSpPr txBox="1"/>
          <p:nvPr/>
        </p:nvSpPr>
        <p:spPr>
          <a:xfrm>
            <a:off x="5626158" y="1225207"/>
            <a:ext cx="1393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Consumer Mobile</a:t>
            </a:r>
            <a:endParaRPr sz="1100"/>
          </a:p>
        </p:txBody>
      </p:sp>
      <p:sp>
        <p:nvSpPr>
          <p:cNvPr id="787" name="Google Shape;787;p65"/>
          <p:cNvSpPr txBox="1"/>
          <p:nvPr/>
        </p:nvSpPr>
        <p:spPr>
          <a:xfrm>
            <a:off x="7132096" y="1225207"/>
            <a:ext cx="1604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B050"/>
                </a:solidFill>
                <a:latin typeface="Calibri"/>
                <a:ea typeface="Calibri"/>
                <a:cs typeface="Calibri"/>
                <a:sym typeface="Calibri"/>
              </a:rPr>
              <a:t>Consumer Computer</a:t>
            </a:r>
            <a:endParaRPr sz="1100"/>
          </a:p>
        </p:txBody>
      </p:sp>
      <p:sp>
        <p:nvSpPr>
          <p:cNvPr id="788" name="Google Shape;788;p65"/>
          <p:cNvSpPr txBox="1"/>
          <p:nvPr/>
        </p:nvSpPr>
        <p:spPr>
          <a:xfrm>
            <a:off x="5593976" y="2198423"/>
            <a:ext cx="1393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Consumer Mobile</a:t>
            </a:r>
            <a:endParaRPr sz="1100"/>
          </a:p>
        </p:txBody>
      </p:sp>
      <p:sp>
        <p:nvSpPr>
          <p:cNvPr id="789" name="Google Shape;789;p65"/>
          <p:cNvSpPr txBox="1"/>
          <p:nvPr/>
        </p:nvSpPr>
        <p:spPr>
          <a:xfrm>
            <a:off x="7099914" y="2198423"/>
            <a:ext cx="1604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B050"/>
                </a:solidFill>
                <a:latin typeface="Calibri"/>
                <a:ea typeface="Calibri"/>
                <a:cs typeface="Calibri"/>
                <a:sym typeface="Calibri"/>
              </a:rPr>
              <a:t>Consumer Computer</a:t>
            </a:r>
            <a:endParaRPr sz="1100"/>
          </a:p>
        </p:txBody>
      </p:sp>
      <p:sp>
        <p:nvSpPr>
          <p:cNvPr id="790" name="Google Shape;790;p65"/>
          <p:cNvSpPr txBox="1"/>
          <p:nvPr/>
        </p:nvSpPr>
        <p:spPr>
          <a:xfrm>
            <a:off x="5600634" y="3250429"/>
            <a:ext cx="1393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Consumer Mobile</a:t>
            </a:r>
            <a:endParaRPr sz="1100"/>
          </a:p>
        </p:txBody>
      </p:sp>
      <p:sp>
        <p:nvSpPr>
          <p:cNvPr id="791" name="Google Shape;791;p65"/>
          <p:cNvSpPr txBox="1"/>
          <p:nvPr/>
        </p:nvSpPr>
        <p:spPr>
          <a:xfrm>
            <a:off x="7106572" y="3250429"/>
            <a:ext cx="1604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B050"/>
                </a:solidFill>
                <a:latin typeface="Calibri"/>
                <a:ea typeface="Calibri"/>
                <a:cs typeface="Calibri"/>
                <a:sym typeface="Calibri"/>
              </a:rPr>
              <a:t>Consumer Computer</a:t>
            </a:r>
            <a:endParaRPr sz="1100"/>
          </a:p>
        </p:txBody>
      </p:sp>
      <p:sp>
        <p:nvSpPr>
          <p:cNvPr id="792" name="Google Shape;792;p65"/>
          <p:cNvSpPr txBox="1"/>
          <p:nvPr/>
        </p:nvSpPr>
        <p:spPr>
          <a:xfrm>
            <a:off x="5587318" y="4122662"/>
            <a:ext cx="1393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Consumer Mobile</a:t>
            </a:r>
            <a:endParaRPr sz="1100"/>
          </a:p>
        </p:txBody>
      </p:sp>
      <p:sp>
        <p:nvSpPr>
          <p:cNvPr id="793" name="Google Shape;793;p65"/>
          <p:cNvSpPr txBox="1"/>
          <p:nvPr/>
        </p:nvSpPr>
        <p:spPr>
          <a:xfrm>
            <a:off x="7093256" y="4122662"/>
            <a:ext cx="1604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B050"/>
                </a:solidFill>
                <a:latin typeface="Calibri"/>
                <a:ea typeface="Calibri"/>
                <a:cs typeface="Calibri"/>
                <a:sym typeface="Calibri"/>
              </a:rPr>
              <a:t>Consumer Computer</a:t>
            </a:r>
            <a:endParaRPr sz="1100"/>
          </a:p>
        </p:txBody>
      </p:sp>
      <p:sp>
        <p:nvSpPr>
          <p:cNvPr id="794" name="Google Shape;794;p65"/>
          <p:cNvSpPr/>
          <p:nvPr/>
        </p:nvSpPr>
        <p:spPr>
          <a:xfrm>
            <a:off x="4720398" y="2079591"/>
            <a:ext cx="154500" cy="212100"/>
          </a:xfrm>
          <a:prstGeom prst="up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5" name="Google Shape;795;p65"/>
          <p:cNvSpPr/>
          <p:nvPr/>
        </p:nvSpPr>
        <p:spPr>
          <a:xfrm>
            <a:off x="4987838" y="2080701"/>
            <a:ext cx="154500" cy="212100"/>
          </a:xfrm>
          <a:prstGeom prst="upArrow">
            <a:avLst>
              <a:gd fmla="val 50000" name="adj1"/>
              <a:gd fmla="val 50000" name="adj2"/>
            </a:avLst>
          </a:prstGeom>
          <a:solidFill>
            <a:srgbClr val="00B05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6" name="Google Shape;796;p65"/>
          <p:cNvSpPr/>
          <p:nvPr/>
        </p:nvSpPr>
        <p:spPr>
          <a:xfrm>
            <a:off x="4728166" y="3079440"/>
            <a:ext cx="154500" cy="212100"/>
          </a:xfrm>
          <a:prstGeom prst="up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7" name="Google Shape;797;p65"/>
          <p:cNvSpPr/>
          <p:nvPr/>
        </p:nvSpPr>
        <p:spPr>
          <a:xfrm>
            <a:off x="4995606" y="3080550"/>
            <a:ext cx="154500" cy="212100"/>
          </a:xfrm>
          <a:prstGeom prst="upArrow">
            <a:avLst>
              <a:gd fmla="val 50000" name="adj1"/>
              <a:gd fmla="val 50000" name="adj2"/>
            </a:avLst>
          </a:prstGeom>
          <a:solidFill>
            <a:srgbClr val="00B05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8" name="Google Shape;798;p65"/>
          <p:cNvSpPr/>
          <p:nvPr/>
        </p:nvSpPr>
        <p:spPr>
          <a:xfrm>
            <a:off x="4721506" y="4124788"/>
            <a:ext cx="154500" cy="212100"/>
          </a:xfrm>
          <a:prstGeom prst="up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9" name="Google Shape;799;p65"/>
          <p:cNvSpPr/>
          <p:nvPr/>
        </p:nvSpPr>
        <p:spPr>
          <a:xfrm>
            <a:off x="4988946" y="4125898"/>
            <a:ext cx="154500" cy="212100"/>
          </a:xfrm>
          <a:prstGeom prst="upArrow">
            <a:avLst>
              <a:gd fmla="val 50000" name="adj1"/>
              <a:gd fmla="val 50000" name="adj2"/>
            </a:avLst>
          </a:prstGeom>
          <a:solidFill>
            <a:srgbClr val="00B05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800" name="Google Shape;800;p65"/>
          <p:cNvPicPr preferRelativeResize="0"/>
          <p:nvPr/>
        </p:nvPicPr>
        <p:blipFill>
          <a:blip r:embed="rId6">
            <a:alphaModFix/>
          </a:blip>
          <a:stretch>
            <a:fillRect/>
          </a:stretch>
        </p:blipFill>
        <p:spPr>
          <a:xfrm>
            <a:off x="418300" y="392400"/>
            <a:ext cx="833369" cy="777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66"/>
          <p:cNvSpPr/>
          <p:nvPr/>
        </p:nvSpPr>
        <p:spPr>
          <a:xfrm>
            <a:off x="1892055" y="3719923"/>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6" name="Google Shape;806;p66"/>
          <p:cNvSpPr/>
          <p:nvPr/>
        </p:nvSpPr>
        <p:spPr>
          <a:xfrm>
            <a:off x="1878741" y="2674576"/>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07" name="Google Shape;807;p66"/>
          <p:cNvSpPr/>
          <p:nvPr/>
        </p:nvSpPr>
        <p:spPr>
          <a:xfrm>
            <a:off x="1884289" y="1668069"/>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808" name="Google Shape;808;p66"/>
          <p:cNvPicPr preferRelativeResize="0"/>
          <p:nvPr/>
        </p:nvPicPr>
        <p:blipFill rotWithShape="1">
          <a:blip r:embed="rId3">
            <a:alphaModFix/>
          </a:blip>
          <a:srcRect b="0" l="0" r="0" t="0"/>
          <a:stretch/>
        </p:blipFill>
        <p:spPr>
          <a:xfrm>
            <a:off x="4761275" y="2762625"/>
            <a:ext cx="366801" cy="110040"/>
          </a:xfrm>
          <a:prstGeom prst="rect">
            <a:avLst/>
          </a:prstGeom>
          <a:noFill/>
          <a:ln>
            <a:noFill/>
          </a:ln>
        </p:spPr>
      </p:pic>
      <p:sp>
        <p:nvSpPr>
          <p:cNvPr id="809" name="Google Shape;809;p66"/>
          <p:cNvSpPr txBox="1"/>
          <p:nvPr/>
        </p:nvSpPr>
        <p:spPr>
          <a:xfrm>
            <a:off x="4623034" y="2894245"/>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Match Starts</a:t>
            </a:r>
            <a:endParaRPr sz="1100"/>
          </a:p>
        </p:txBody>
      </p:sp>
      <p:sp>
        <p:nvSpPr>
          <p:cNvPr id="810" name="Google Shape;810;p66"/>
          <p:cNvSpPr txBox="1"/>
          <p:nvPr/>
        </p:nvSpPr>
        <p:spPr>
          <a:xfrm>
            <a:off x="3728077" y="2909978"/>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Score: 1 - 0</a:t>
            </a:r>
            <a:endParaRPr sz="1100"/>
          </a:p>
        </p:txBody>
      </p:sp>
      <p:sp>
        <p:nvSpPr>
          <p:cNvPr id="811" name="Google Shape;811;p66"/>
          <p:cNvSpPr txBox="1"/>
          <p:nvPr/>
        </p:nvSpPr>
        <p:spPr>
          <a:xfrm>
            <a:off x="2884135" y="2909978"/>
            <a:ext cx="571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Red Card</a:t>
            </a:r>
            <a:endParaRPr sz="1100"/>
          </a:p>
        </p:txBody>
      </p:sp>
      <p:cxnSp>
        <p:nvCxnSpPr>
          <p:cNvPr id="812" name="Google Shape;812;p66"/>
          <p:cNvCxnSpPr/>
          <p:nvPr/>
        </p:nvCxnSpPr>
        <p:spPr>
          <a:xfrm>
            <a:off x="2669147" y="1661083"/>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813" name="Google Shape;813;p66"/>
          <p:cNvCxnSpPr/>
          <p:nvPr/>
        </p:nvCxnSpPr>
        <p:spPr>
          <a:xfrm>
            <a:off x="3587990" y="1667744"/>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814" name="Google Shape;814;p66"/>
          <p:cNvCxnSpPr/>
          <p:nvPr/>
        </p:nvCxnSpPr>
        <p:spPr>
          <a:xfrm>
            <a:off x="4466881" y="1661083"/>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815" name="Google Shape;815;p66"/>
          <p:cNvPicPr preferRelativeResize="0"/>
          <p:nvPr/>
        </p:nvPicPr>
        <p:blipFill rotWithShape="1">
          <a:blip r:embed="rId4">
            <a:alphaModFix/>
          </a:blip>
          <a:srcRect b="0" l="0" r="0" t="0"/>
          <a:stretch/>
        </p:blipFill>
        <p:spPr>
          <a:xfrm>
            <a:off x="3813767" y="1695268"/>
            <a:ext cx="410001" cy="149670"/>
          </a:xfrm>
          <a:prstGeom prst="rect">
            <a:avLst/>
          </a:prstGeom>
          <a:noFill/>
          <a:ln>
            <a:noFill/>
          </a:ln>
        </p:spPr>
      </p:pic>
      <p:pic>
        <p:nvPicPr>
          <p:cNvPr id="816" name="Google Shape;816;p66"/>
          <p:cNvPicPr preferRelativeResize="0"/>
          <p:nvPr/>
        </p:nvPicPr>
        <p:blipFill rotWithShape="1">
          <a:blip r:embed="rId5">
            <a:alphaModFix/>
          </a:blip>
          <a:srcRect b="0" l="0" r="0" t="0"/>
          <a:stretch/>
        </p:blipFill>
        <p:spPr>
          <a:xfrm>
            <a:off x="4813922" y="3740200"/>
            <a:ext cx="412602" cy="180572"/>
          </a:xfrm>
          <a:prstGeom prst="rect">
            <a:avLst/>
          </a:prstGeom>
          <a:noFill/>
          <a:ln>
            <a:noFill/>
          </a:ln>
        </p:spPr>
      </p:pic>
      <p:sp>
        <p:nvSpPr>
          <p:cNvPr id="817" name="Google Shape;817;p66"/>
          <p:cNvSpPr txBox="1"/>
          <p:nvPr/>
        </p:nvSpPr>
        <p:spPr>
          <a:xfrm>
            <a:off x="4786406" y="3895267"/>
            <a:ext cx="7098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600">
                <a:solidFill>
                  <a:schemeClr val="dk1"/>
                </a:solidFill>
                <a:latin typeface="Calibri"/>
                <a:ea typeface="Calibri"/>
                <a:cs typeface="Calibri"/>
                <a:sym typeface="Calibri"/>
              </a:rPr>
              <a:t>RF: 6    6   -</a:t>
            </a:r>
            <a:endParaRPr sz="1100"/>
          </a:p>
          <a:p>
            <a:pPr indent="0" lvl="0" marL="0" marR="0" rtl="0" algn="l">
              <a:spcBef>
                <a:spcPts val="0"/>
              </a:spcBef>
              <a:spcAft>
                <a:spcPts val="0"/>
              </a:spcAft>
              <a:buNone/>
            </a:pPr>
            <a:r>
              <a:rPr lang="en-GB" sz="600">
                <a:solidFill>
                  <a:schemeClr val="dk1"/>
                </a:solidFill>
                <a:latin typeface="Calibri"/>
                <a:ea typeface="Calibri"/>
                <a:cs typeface="Calibri"/>
                <a:sym typeface="Calibri"/>
              </a:rPr>
              <a:t>RN: 7    1   -</a:t>
            </a:r>
            <a:endParaRPr sz="1100"/>
          </a:p>
        </p:txBody>
      </p:sp>
      <p:pic>
        <p:nvPicPr>
          <p:cNvPr id="818" name="Google Shape;818;p66"/>
          <p:cNvPicPr preferRelativeResize="0"/>
          <p:nvPr/>
        </p:nvPicPr>
        <p:blipFill rotWithShape="1">
          <a:blip r:embed="rId4">
            <a:alphaModFix/>
          </a:blip>
          <a:srcRect b="0" l="0" r="0" t="0"/>
          <a:stretch/>
        </p:blipFill>
        <p:spPr>
          <a:xfrm>
            <a:off x="4720398" y="1716352"/>
            <a:ext cx="410001" cy="149670"/>
          </a:xfrm>
          <a:prstGeom prst="rect">
            <a:avLst/>
          </a:prstGeom>
          <a:noFill/>
          <a:ln>
            <a:noFill/>
          </a:ln>
        </p:spPr>
      </p:pic>
      <p:cxnSp>
        <p:nvCxnSpPr>
          <p:cNvPr id="819" name="Google Shape;819;p66"/>
          <p:cNvCxnSpPr/>
          <p:nvPr/>
        </p:nvCxnSpPr>
        <p:spPr>
          <a:xfrm>
            <a:off x="2663599" y="26675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820" name="Google Shape;820;p66"/>
          <p:cNvCxnSpPr/>
          <p:nvPr/>
        </p:nvCxnSpPr>
        <p:spPr>
          <a:xfrm>
            <a:off x="3582442" y="267425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821" name="Google Shape;821;p66"/>
          <p:cNvCxnSpPr/>
          <p:nvPr/>
        </p:nvCxnSpPr>
        <p:spPr>
          <a:xfrm>
            <a:off x="4461333" y="26675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822" name="Google Shape;822;p66"/>
          <p:cNvCxnSpPr/>
          <p:nvPr/>
        </p:nvCxnSpPr>
        <p:spPr>
          <a:xfrm>
            <a:off x="2676913" y="3712937"/>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823" name="Google Shape;823;p66"/>
          <p:cNvCxnSpPr/>
          <p:nvPr/>
        </p:nvCxnSpPr>
        <p:spPr>
          <a:xfrm>
            <a:off x="3595757" y="3719597"/>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824" name="Google Shape;824;p66"/>
          <p:cNvCxnSpPr/>
          <p:nvPr/>
        </p:nvCxnSpPr>
        <p:spPr>
          <a:xfrm>
            <a:off x="4474647" y="3712937"/>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825" name="Google Shape;825;p66"/>
          <p:cNvPicPr preferRelativeResize="0"/>
          <p:nvPr/>
        </p:nvPicPr>
        <p:blipFill rotWithShape="1">
          <a:blip r:embed="rId3">
            <a:alphaModFix/>
          </a:blip>
          <a:srcRect b="0" l="0" r="0" t="0"/>
          <a:stretch/>
        </p:blipFill>
        <p:spPr>
          <a:xfrm>
            <a:off x="3830229" y="2770391"/>
            <a:ext cx="366801" cy="110040"/>
          </a:xfrm>
          <a:prstGeom prst="rect">
            <a:avLst/>
          </a:prstGeom>
          <a:noFill/>
          <a:ln>
            <a:noFill/>
          </a:ln>
        </p:spPr>
      </p:pic>
      <p:pic>
        <p:nvPicPr>
          <p:cNvPr id="826" name="Google Shape;826;p66"/>
          <p:cNvPicPr preferRelativeResize="0"/>
          <p:nvPr/>
        </p:nvPicPr>
        <p:blipFill rotWithShape="1">
          <a:blip r:embed="rId3">
            <a:alphaModFix/>
          </a:blip>
          <a:srcRect b="0" l="0" r="0" t="0"/>
          <a:stretch/>
        </p:blipFill>
        <p:spPr>
          <a:xfrm>
            <a:off x="2938022" y="2763733"/>
            <a:ext cx="366801" cy="110040"/>
          </a:xfrm>
          <a:prstGeom prst="rect">
            <a:avLst/>
          </a:prstGeom>
          <a:noFill/>
          <a:ln>
            <a:noFill/>
          </a:ln>
        </p:spPr>
      </p:pic>
      <p:sp>
        <p:nvSpPr>
          <p:cNvPr id="827" name="Google Shape;827;p66"/>
          <p:cNvSpPr txBox="1"/>
          <p:nvPr/>
        </p:nvSpPr>
        <p:spPr>
          <a:xfrm>
            <a:off x="5626158" y="1225207"/>
            <a:ext cx="1393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Consumer Mobile</a:t>
            </a:r>
            <a:endParaRPr sz="1100"/>
          </a:p>
        </p:txBody>
      </p:sp>
      <p:sp>
        <p:nvSpPr>
          <p:cNvPr id="828" name="Google Shape;828;p66"/>
          <p:cNvSpPr txBox="1"/>
          <p:nvPr/>
        </p:nvSpPr>
        <p:spPr>
          <a:xfrm>
            <a:off x="7132096" y="1225207"/>
            <a:ext cx="1604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B050"/>
                </a:solidFill>
                <a:latin typeface="Calibri"/>
                <a:ea typeface="Calibri"/>
                <a:cs typeface="Calibri"/>
                <a:sym typeface="Calibri"/>
              </a:rPr>
              <a:t>Consumer Computer</a:t>
            </a:r>
            <a:endParaRPr sz="1100"/>
          </a:p>
        </p:txBody>
      </p:sp>
      <p:sp>
        <p:nvSpPr>
          <p:cNvPr id="829" name="Google Shape;829;p66"/>
          <p:cNvSpPr txBox="1"/>
          <p:nvPr/>
        </p:nvSpPr>
        <p:spPr>
          <a:xfrm>
            <a:off x="5593976" y="2198423"/>
            <a:ext cx="1393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Consumer Mobile</a:t>
            </a:r>
            <a:endParaRPr sz="1100"/>
          </a:p>
        </p:txBody>
      </p:sp>
      <p:sp>
        <p:nvSpPr>
          <p:cNvPr id="830" name="Google Shape;830;p66"/>
          <p:cNvSpPr txBox="1"/>
          <p:nvPr/>
        </p:nvSpPr>
        <p:spPr>
          <a:xfrm>
            <a:off x="7099914" y="2198423"/>
            <a:ext cx="1604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B050"/>
                </a:solidFill>
                <a:latin typeface="Calibri"/>
                <a:ea typeface="Calibri"/>
                <a:cs typeface="Calibri"/>
                <a:sym typeface="Calibri"/>
              </a:rPr>
              <a:t>Consumer Computer</a:t>
            </a:r>
            <a:endParaRPr sz="1100"/>
          </a:p>
        </p:txBody>
      </p:sp>
      <p:sp>
        <p:nvSpPr>
          <p:cNvPr id="831" name="Google Shape;831;p66"/>
          <p:cNvSpPr txBox="1"/>
          <p:nvPr/>
        </p:nvSpPr>
        <p:spPr>
          <a:xfrm>
            <a:off x="5600634" y="3250429"/>
            <a:ext cx="1393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Consumer Mobile</a:t>
            </a:r>
            <a:endParaRPr sz="1100"/>
          </a:p>
        </p:txBody>
      </p:sp>
      <p:sp>
        <p:nvSpPr>
          <p:cNvPr id="832" name="Google Shape;832;p66"/>
          <p:cNvSpPr txBox="1"/>
          <p:nvPr/>
        </p:nvSpPr>
        <p:spPr>
          <a:xfrm>
            <a:off x="7106572" y="3250429"/>
            <a:ext cx="1604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B050"/>
                </a:solidFill>
                <a:latin typeface="Calibri"/>
                <a:ea typeface="Calibri"/>
                <a:cs typeface="Calibri"/>
                <a:sym typeface="Calibri"/>
              </a:rPr>
              <a:t>Consumer Computer</a:t>
            </a:r>
            <a:endParaRPr sz="1100"/>
          </a:p>
        </p:txBody>
      </p:sp>
      <p:sp>
        <p:nvSpPr>
          <p:cNvPr id="833" name="Google Shape;833;p66"/>
          <p:cNvSpPr txBox="1"/>
          <p:nvPr/>
        </p:nvSpPr>
        <p:spPr>
          <a:xfrm>
            <a:off x="5587318" y="4122662"/>
            <a:ext cx="1393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Consumer Mobile</a:t>
            </a:r>
            <a:endParaRPr sz="1100"/>
          </a:p>
        </p:txBody>
      </p:sp>
      <p:sp>
        <p:nvSpPr>
          <p:cNvPr id="834" name="Google Shape;834;p66"/>
          <p:cNvSpPr txBox="1"/>
          <p:nvPr/>
        </p:nvSpPr>
        <p:spPr>
          <a:xfrm>
            <a:off x="7093256" y="4122662"/>
            <a:ext cx="1604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B050"/>
                </a:solidFill>
                <a:latin typeface="Calibri"/>
                <a:ea typeface="Calibri"/>
                <a:cs typeface="Calibri"/>
                <a:sym typeface="Calibri"/>
              </a:rPr>
              <a:t>Consumer Computer</a:t>
            </a:r>
            <a:endParaRPr sz="1100"/>
          </a:p>
        </p:txBody>
      </p:sp>
      <p:sp>
        <p:nvSpPr>
          <p:cNvPr id="835" name="Google Shape;835;p66"/>
          <p:cNvSpPr/>
          <p:nvPr/>
        </p:nvSpPr>
        <p:spPr>
          <a:xfrm>
            <a:off x="3728077" y="2125022"/>
            <a:ext cx="154500" cy="212100"/>
          </a:xfrm>
          <a:prstGeom prst="up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6" name="Google Shape;836;p66"/>
          <p:cNvSpPr/>
          <p:nvPr/>
        </p:nvSpPr>
        <p:spPr>
          <a:xfrm>
            <a:off x="4119860" y="2125022"/>
            <a:ext cx="154500" cy="212100"/>
          </a:xfrm>
          <a:prstGeom prst="upArrow">
            <a:avLst>
              <a:gd fmla="val 50000" name="adj1"/>
              <a:gd fmla="val 50000" name="adj2"/>
            </a:avLst>
          </a:prstGeom>
          <a:solidFill>
            <a:srgbClr val="00B05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7" name="Google Shape;837;p66"/>
          <p:cNvSpPr/>
          <p:nvPr/>
        </p:nvSpPr>
        <p:spPr>
          <a:xfrm>
            <a:off x="3836010" y="3110522"/>
            <a:ext cx="154500" cy="212100"/>
          </a:xfrm>
          <a:prstGeom prst="up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8" name="Google Shape;838;p66"/>
          <p:cNvSpPr/>
          <p:nvPr/>
        </p:nvSpPr>
        <p:spPr>
          <a:xfrm>
            <a:off x="4867505" y="3106852"/>
            <a:ext cx="154500" cy="212100"/>
          </a:xfrm>
          <a:prstGeom prst="upArrow">
            <a:avLst>
              <a:gd fmla="val 50000" name="adj1"/>
              <a:gd fmla="val 50000" name="adj2"/>
            </a:avLst>
          </a:prstGeom>
          <a:solidFill>
            <a:srgbClr val="00B05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9" name="Google Shape;839;p66"/>
          <p:cNvSpPr/>
          <p:nvPr/>
        </p:nvSpPr>
        <p:spPr>
          <a:xfrm>
            <a:off x="3888199" y="4161008"/>
            <a:ext cx="154500" cy="212100"/>
          </a:xfrm>
          <a:prstGeom prst="up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0" name="Google Shape;840;p66"/>
          <p:cNvSpPr/>
          <p:nvPr/>
        </p:nvSpPr>
        <p:spPr>
          <a:xfrm>
            <a:off x="4988946" y="4125898"/>
            <a:ext cx="154500" cy="212100"/>
          </a:xfrm>
          <a:prstGeom prst="upArrow">
            <a:avLst>
              <a:gd fmla="val 50000" name="adj1"/>
              <a:gd fmla="val 50000" name="adj2"/>
            </a:avLst>
          </a:prstGeom>
          <a:solidFill>
            <a:srgbClr val="00B05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841" name="Google Shape;841;p66"/>
          <p:cNvPicPr preferRelativeResize="0"/>
          <p:nvPr/>
        </p:nvPicPr>
        <p:blipFill>
          <a:blip r:embed="rId6">
            <a:alphaModFix/>
          </a:blip>
          <a:stretch>
            <a:fillRect/>
          </a:stretch>
        </p:blipFill>
        <p:spPr>
          <a:xfrm>
            <a:off x="418300" y="392400"/>
            <a:ext cx="833369" cy="777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67"/>
          <p:cNvSpPr/>
          <p:nvPr/>
        </p:nvSpPr>
        <p:spPr>
          <a:xfrm>
            <a:off x="1892055" y="3719923"/>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7" name="Google Shape;847;p67"/>
          <p:cNvSpPr/>
          <p:nvPr/>
        </p:nvSpPr>
        <p:spPr>
          <a:xfrm>
            <a:off x="1878741" y="2674576"/>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48" name="Google Shape;848;p67"/>
          <p:cNvSpPr/>
          <p:nvPr/>
        </p:nvSpPr>
        <p:spPr>
          <a:xfrm>
            <a:off x="1884289" y="1668069"/>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849" name="Google Shape;849;p67"/>
          <p:cNvPicPr preferRelativeResize="0"/>
          <p:nvPr/>
        </p:nvPicPr>
        <p:blipFill rotWithShape="1">
          <a:blip r:embed="rId3">
            <a:alphaModFix/>
          </a:blip>
          <a:srcRect b="0" l="0" r="0" t="0"/>
          <a:stretch/>
        </p:blipFill>
        <p:spPr>
          <a:xfrm>
            <a:off x="4761275" y="2762625"/>
            <a:ext cx="366801" cy="110040"/>
          </a:xfrm>
          <a:prstGeom prst="rect">
            <a:avLst/>
          </a:prstGeom>
          <a:noFill/>
          <a:ln>
            <a:noFill/>
          </a:ln>
        </p:spPr>
      </p:pic>
      <p:sp>
        <p:nvSpPr>
          <p:cNvPr id="850" name="Google Shape;850;p67"/>
          <p:cNvSpPr txBox="1"/>
          <p:nvPr/>
        </p:nvSpPr>
        <p:spPr>
          <a:xfrm>
            <a:off x="4623034" y="2894245"/>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Match Starts</a:t>
            </a:r>
            <a:endParaRPr sz="1100"/>
          </a:p>
        </p:txBody>
      </p:sp>
      <p:sp>
        <p:nvSpPr>
          <p:cNvPr id="851" name="Google Shape;851;p67"/>
          <p:cNvSpPr txBox="1"/>
          <p:nvPr/>
        </p:nvSpPr>
        <p:spPr>
          <a:xfrm>
            <a:off x="3728077" y="2909978"/>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Score: 1 - 0</a:t>
            </a:r>
            <a:endParaRPr sz="1100"/>
          </a:p>
        </p:txBody>
      </p:sp>
      <p:sp>
        <p:nvSpPr>
          <p:cNvPr id="852" name="Google Shape;852;p67"/>
          <p:cNvSpPr txBox="1"/>
          <p:nvPr/>
        </p:nvSpPr>
        <p:spPr>
          <a:xfrm>
            <a:off x="2884135" y="2909978"/>
            <a:ext cx="571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Red Card</a:t>
            </a:r>
            <a:endParaRPr sz="1100"/>
          </a:p>
        </p:txBody>
      </p:sp>
      <p:cxnSp>
        <p:nvCxnSpPr>
          <p:cNvPr id="853" name="Google Shape;853;p67"/>
          <p:cNvCxnSpPr/>
          <p:nvPr/>
        </p:nvCxnSpPr>
        <p:spPr>
          <a:xfrm>
            <a:off x="2669147" y="1661083"/>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854" name="Google Shape;854;p67"/>
          <p:cNvCxnSpPr/>
          <p:nvPr/>
        </p:nvCxnSpPr>
        <p:spPr>
          <a:xfrm>
            <a:off x="3587990" y="1667744"/>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855" name="Google Shape;855;p67"/>
          <p:cNvCxnSpPr/>
          <p:nvPr/>
        </p:nvCxnSpPr>
        <p:spPr>
          <a:xfrm>
            <a:off x="4466881" y="1661083"/>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856" name="Google Shape;856;p67"/>
          <p:cNvPicPr preferRelativeResize="0"/>
          <p:nvPr/>
        </p:nvPicPr>
        <p:blipFill rotWithShape="1">
          <a:blip r:embed="rId4">
            <a:alphaModFix/>
          </a:blip>
          <a:srcRect b="0" l="0" r="0" t="0"/>
          <a:stretch/>
        </p:blipFill>
        <p:spPr>
          <a:xfrm>
            <a:off x="3813767" y="1695268"/>
            <a:ext cx="410001" cy="149670"/>
          </a:xfrm>
          <a:prstGeom prst="rect">
            <a:avLst/>
          </a:prstGeom>
          <a:noFill/>
          <a:ln>
            <a:noFill/>
          </a:ln>
        </p:spPr>
      </p:pic>
      <p:pic>
        <p:nvPicPr>
          <p:cNvPr id="857" name="Google Shape;857;p67"/>
          <p:cNvPicPr preferRelativeResize="0"/>
          <p:nvPr/>
        </p:nvPicPr>
        <p:blipFill rotWithShape="1">
          <a:blip r:embed="rId5">
            <a:alphaModFix/>
          </a:blip>
          <a:srcRect b="0" l="0" r="0" t="0"/>
          <a:stretch/>
        </p:blipFill>
        <p:spPr>
          <a:xfrm>
            <a:off x="4813922" y="3740200"/>
            <a:ext cx="412602" cy="180572"/>
          </a:xfrm>
          <a:prstGeom prst="rect">
            <a:avLst/>
          </a:prstGeom>
          <a:noFill/>
          <a:ln>
            <a:noFill/>
          </a:ln>
        </p:spPr>
      </p:pic>
      <p:sp>
        <p:nvSpPr>
          <p:cNvPr id="858" name="Google Shape;858;p67"/>
          <p:cNvSpPr txBox="1"/>
          <p:nvPr/>
        </p:nvSpPr>
        <p:spPr>
          <a:xfrm>
            <a:off x="4786406" y="3895267"/>
            <a:ext cx="7098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600">
                <a:solidFill>
                  <a:schemeClr val="dk1"/>
                </a:solidFill>
                <a:latin typeface="Calibri"/>
                <a:ea typeface="Calibri"/>
                <a:cs typeface="Calibri"/>
                <a:sym typeface="Calibri"/>
              </a:rPr>
              <a:t>RF: 6    6   -</a:t>
            </a:r>
            <a:endParaRPr sz="1100"/>
          </a:p>
          <a:p>
            <a:pPr indent="0" lvl="0" marL="0" marR="0" rtl="0" algn="l">
              <a:spcBef>
                <a:spcPts val="0"/>
              </a:spcBef>
              <a:spcAft>
                <a:spcPts val="0"/>
              </a:spcAft>
              <a:buNone/>
            </a:pPr>
            <a:r>
              <a:rPr lang="en-GB" sz="600">
                <a:solidFill>
                  <a:schemeClr val="dk1"/>
                </a:solidFill>
                <a:latin typeface="Calibri"/>
                <a:ea typeface="Calibri"/>
                <a:cs typeface="Calibri"/>
                <a:sym typeface="Calibri"/>
              </a:rPr>
              <a:t>RN: 7    1   -</a:t>
            </a:r>
            <a:endParaRPr sz="1100"/>
          </a:p>
        </p:txBody>
      </p:sp>
      <p:pic>
        <p:nvPicPr>
          <p:cNvPr id="859" name="Google Shape;859;p67"/>
          <p:cNvPicPr preferRelativeResize="0"/>
          <p:nvPr/>
        </p:nvPicPr>
        <p:blipFill rotWithShape="1">
          <a:blip r:embed="rId4">
            <a:alphaModFix/>
          </a:blip>
          <a:srcRect b="0" l="0" r="0" t="0"/>
          <a:stretch/>
        </p:blipFill>
        <p:spPr>
          <a:xfrm>
            <a:off x="4720398" y="1716352"/>
            <a:ext cx="410001" cy="149670"/>
          </a:xfrm>
          <a:prstGeom prst="rect">
            <a:avLst/>
          </a:prstGeom>
          <a:noFill/>
          <a:ln>
            <a:noFill/>
          </a:ln>
        </p:spPr>
      </p:pic>
      <p:cxnSp>
        <p:nvCxnSpPr>
          <p:cNvPr id="860" name="Google Shape;860;p67"/>
          <p:cNvCxnSpPr/>
          <p:nvPr/>
        </p:nvCxnSpPr>
        <p:spPr>
          <a:xfrm>
            <a:off x="2663599" y="26675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861" name="Google Shape;861;p67"/>
          <p:cNvCxnSpPr/>
          <p:nvPr/>
        </p:nvCxnSpPr>
        <p:spPr>
          <a:xfrm>
            <a:off x="3582442" y="267425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862" name="Google Shape;862;p67"/>
          <p:cNvCxnSpPr/>
          <p:nvPr/>
        </p:nvCxnSpPr>
        <p:spPr>
          <a:xfrm>
            <a:off x="4461333" y="26675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863" name="Google Shape;863;p67"/>
          <p:cNvCxnSpPr/>
          <p:nvPr/>
        </p:nvCxnSpPr>
        <p:spPr>
          <a:xfrm>
            <a:off x="2676913" y="3712937"/>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864" name="Google Shape;864;p67"/>
          <p:cNvCxnSpPr/>
          <p:nvPr/>
        </p:nvCxnSpPr>
        <p:spPr>
          <a:xfrm>
            <a:off x="3595757" y="3719597"/>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865" name="Google Shape;865;p67"/>
          <p:cNvCxnSpPr/>
          <p:nvPr/>
        </p:nvCxnSpPr>
        <p:spPr>
          <a:xfrm>
            <a:off x="4474647" y="3712937"/>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866" name="Google Shape;866;p67"/>
          <p:cNvPicPr preferRelativeResize="0"/>
          <p:nvPr/>
        </p:nvPicPr>
        <p:blipFill rotWithShape="1">
          <a:blip r:embed="rId3">
            <a:alphaModFix/>
          </a:blip>
          <a:srcRect b="0" l="0" r="0" t="0"/>
          <a:stretch/>
        </p:blipFill>
        <p:spPr>
          <a:xfrm>
            <a:off x="3830229" y="2770391"/>
            <a:ext cx="366801" cy="110040"/>
          </a:xfrm>
          <a:prstGeom prst="rect">
            <a:avLst/>
          </a:prstGeom>
          <a:noFill/>
          <a:ln>
            <a:noFill/>
          </a:ln>
        </p:spPr>
      </p:pic>
      <p:pic>
        <p:nvPicPr>
          <p:cNvPr id="867" name="Google Shape;867;p67"/>
          <p:cNvPicPr preferRelativeResize="0"/>
          <p:nvPr/>
        </p:nvPicPr>
        <p:blipFill rotWithShape="1">
          <a:blip r:embed="rId3">
            <a:alphaModFix/>
          </a:blip>
          <a:srcRect b="0" l="0" r="0" t="0"/>
          <a:stretch/>
        </p:blipFill>
        <p:spPr>
          <a:xfrm>
            <a:off x="2938022" y="2763733"/>
            <a:ext cx="366801" cy="110040"/>
          </a:xfrm>
          <a:prstGeom prst="rect">
            <a:avLst/>
          </a:prstGeom>
          <a:noFill/>
          <a:ln>
            <a:noFill/>
          </a:ln>
        </p:spPr>
      </p:pic>
      <p:sp>
        <p:nvSpPr>
          <p:cNvPr id="868" name="Google Shape;868;p67"/>
          <p:cNvSpPr txBox="1"/>
          <p:nvPr/>
        </p:nvSpPr>
        <p:spPr>
          <a:xfrm>
            <a:off x="5626158" y="1225207"/>
            <a:ext cx="1393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Consumer Mobile</a:t>
            </a:r>
            <a:endParaRPr sz="1100"/>
          </a:p>
        </p:txBody>
      </p:sp>
      <p:sp>
        <p:nvSpPr>
          <p:cNvPr id="869" name="Google Shape;869;p67"/>
          <p:cNvSpPr txBox="1"/>
          <p:nvPr/>
        </p:nvSpPr>
        <p:spPr>
          <a:xfrm>
            <a:off x="7132096" y="1225207"/>
            <a:ext cx="1604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B050"/>
                </a:solidFill>
                <a:latin typeface="Calibri"/>
                <a:ea typeface="Calibri"/>
                <a:cs typeface="Calibri"/>
                <a:sym typeface="Calibri"/>
              </a:rPr>
              <a:t>Consumer Computer</a:t>
            </a:r>
            <a:endParaRPr sz="1100"/>
          </a:p>
        </p:txBody>
      </p:sp>
      <p:sp>
        <p:nvSpPr>
          <p:cNvPr id="870" name="Google Shape;870;p67"/>
          <p:cNvSpPr txBox="1"/>
          <p:nvPr/>
        </p:nvSpPr>
        <p:spPr>
          <a:xfrm>
            <a:off x="5593976" y="2198423"/>
            <a:ext cx="1393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Consumer Mobile</a:t>
            </a:r>
            <a:endParaRPr sz="1100"/>
          </a:p>
        </p:txBody>
      </p:sp>
      <p:sp>
        <p:nvSpPr>
          <p:cNvPr id="871" name="Google Shape;871;p67"/>
          <p:cNvSpPr txBox="1"/>
          <p:nvPr/>
        </p:nvSpPr>
        <p:spPr>
          <a:xfrm>
            <a:off x="7099914" y="2198423"/>
            <a:ext cx="1604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B050"/>
                </a:solidFill>
                <a:latin typeface="Calibri"/>
                <a:ea typeface="Calibri"/>
                <a:cs typeface="Calibri"/>
                <a:sym typeface="Calibri"/>
              </a:rPr>
              <a:t>Consumer Computer</a:t>
            </a:r>
            <a:endParaRPr sz="1100"/>
          </a:p>
        </p:txBody>
      </p:sp>
      <p:sp>
        <p:nvSpPr>
          <p:cNvPr id="872" name="Google Shape;872;p67"/>
          <p:cNvSpPr txBox="1"/>
          <p:nvPr/>
        </p:nvSpPr>
        <p:spPr>
          <a:xfrm>
            <a:off x="5600634" y="3250429"/>
            <a:ext cx="1393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Consumer Mobile</a:t>
            </a:r>
            <a:endParaRPr sz="1100"/>
          </a:p>
        </p:txBody>
      </p:sp>
      <p:sp>
        <p:nvSpPr>
          <p:cNvPr id="873" name="Google Shape;873;p67"/>
          <p:cNvSpPr txBox="1"/>
          <p:nvPr/>
        </p:nvSpPr>
        <p:spPr>
          <a:xfrm>
            <a:off x="7106572" y="3250429"/>
            <a:ext cx="1604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B050"/>
                </a:solidFill>
                <a:latin typeface="Calibri"/>
                <a:ea typeface="Calibri"/>
                <a:cs typeface="Calibri"/>
                <a:sym typeface="Calibri"/>
              </a:rPr>
              <a:t>Consumer Computer</a:t>
            </a:r>
            <a:endParaRPr sz="1100"/>
          </a:p>
        </p:txBody>
      </p:sp>
      <p:sp>
        <p:nvSpPr>
          <p:cNvPr id="874" name="Google Shape;874;p67"/>
          <p:cNvSpPr txBox="1"/>
          <p:nvPr/>
        </p:nvSpPr>
        <p:spPr>
          <a:xfrm>
            <a:off x="5587318" y="4122662"/>
            <a:ext cx="1393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Consumer Mobile</a:t>
            </a:r>
            <a:endParaRPr sz="1100"/>
          </a:p>
        </p:txBody>
      </p:sp>
      <p:sp>
        <p:nvSpPr>
          <p:cNvPr id="875" name="Google Shape;875;p67"/>
          <p:cNvSpPr txBox="1"/>
          <p:nvPr/>
        </p:nvSpPr>
        <p:spPr>
          <a:xfrm>
            <a:off x="7093256" y="4122662"/>
            <a:ext cx="1604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B050"/>
                </a:solidFill>
                <a:latin typeface="Calibri"/>
                <a:ea typeface="Calibri"/>
                <a:cs typeface="Calibri"/>
                <a:sym typeface="Calibri"/>
              </a:rPr>
              <a:t>Consumer Computer</a:t>
            </a:r>
            <a:endParaRPr sz="1100"/>
          </a:p>
        </p:txBody>
      </p:sp>
      <p:sp>
        <p:nvSpPr>
          <p:cNvPr id="876" name="Google Shape;876;p67"/>
          <p:cNvSpPr/>
          <p:nvPr/>
        </p:nvSpPr>
        <p:spPr>
          <a:xfrm>
            <a:off x="3044252" y="2132542"/>
            <a:ext cx="154500" cy="212100"/>
          </a:xfrm>
          <a:prstGeom prst="up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7" name="Google Shape;877;p67"/>
          <p:cNvSpPr/>
          <p:nvPr/>
        </p:nvSpPr>
        <p:spPr>
          <a:xfrm>
            <a:off x="3319871" y="2132542"/>
            <a:ext cx="154500" cy="212100"/>
          </a:xfrm>
          <a:prstGeom prst="upArrow">
            <a:avLst>
              <a:gd fmla="val 50000" name="adj1"/>
              <a:gd fmla="val 50000" name="adj2"/>
            </a:avLst>
          </a:prstGeom>
          <a:solidFill>
            <a:srgbClr val="00B05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8" name="Google Shape;878;p67"/>
          <p:cNvSpPr/>
          <p:nvPr/>
        </p:nvSpPr>
        <p:spPr>
          <a:xfrm>
            <a:off x="2977449" y="3167970"/>
            <a:ext cx="154500" cy="212100"/>
          </a:xfrm>
          <a:prstGeom prst="up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79" name="Google Shape;879;p67"/>
          <p:cNvSpPr/>
          <p:nvPr/>
        </p:nvSpPr>
        <p:spPr>
          <a:xfrm>
            <a:off x="4018767" y="3151961"/>
            <a:ext cx="154500" cy="212100"/>
          </a:xfrm>
          <a:prstGeom prst="upArrow">
            <a:avLst>
              <a:gd fmla="val 50000" name="adj1"/>
              <a:gd fmla="val 50000" name="adj2"/>
            </a:avLst>
          </a:prstGeom>
          <a:solidFill>
            <a:srgbClr val="00B05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0" name="Google Shape;880;p67"/>
          <p:cNvSpPr/>
          <p:nvPr/>
        </p:nvSpPr>
        <p:spPr>
          <a:xfrm>
            <a:off x="3092664" y="4187761"/>
            <a:ext cx="154500" cy="212100"/>
          </a:xfrm>
          <a:prstGeom prst="up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1" name="Google Shape;881;p67"/>
          <p:cNvSpPr/>
          <p:nvPr/>
        </p:nvSpPr>
        <p:spPr>
          <a:xfrm>
            <a:off x="3936459" y="4170536"/>
            <a:ext cx="154500" cy="212100"/>
          </a:xfrm>
          <a:prstGeom prst="upArrow">
            <a:avLst>
              <a:gd fmla="val 50000" name="adj1"/>
              <a:gd fmla="val 50000" name="adj2"/>
            </a:avLst>
          </a:prstGeom>
          <a:solidFill>
            <a:srgbClr val="00B05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882" name="Google Shape;882;p67"/>
          <p:cNvPicPr preferRelativeResize="0"/>
          <p:nvPr/>
        </p:nvPicPr>
        <p:blipFill>
          <a:blip r:embed="rId6">
            <a:alphaModFix/>
          </a:blip>
          <a:stretch>
            <a:fillRect/>
          </a:stretch>
        </p:blipFill>
        <p:spPr>
          <a:xfrm>
            <a:off x="418300" y="392400"/>
            <a:ext cx="833369" cy="777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68"/>
          <p:cNvSpPr/>
          <p:nvPr/>
        </p:nvSpPr>
        <p:spPr>
          <a:xfrm>
            <a:off x="1892055" y="3719923"/>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8" name="Google Shape;888;p68"/>
          <p:cNvSpPr/>
          <p:nvPr/>
        </p:nvSpPr>
        <p:spPr>
          <a:xfrm>
            <a:off x="1878741" y="2674576"/>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89" name="Google Shape;889;p68"/>
          <p:cNvSpPr/>
          <p:nvPr/>
        </p:nvSpPr>
        <p:spPr>
          <a:xfrm>
            <a:off x="1884289" y="1668069"/>
            <a:ext cx="35193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890" name="Google Shape;890;p68"/>
          <p:cNvPicPr preferRelativeResize="0"/>
          <p:nvPr/>
        </p:nvPicPr>
        <p:blipFill rotWithShape="1">
          <a:blip r:embed="rId3">
            <a:alphaModFix/>
          </a:blip>
          <a:srcRect b="0" l="0" r="0" t="0"/>
          <a:stretch/>
        </p:blipFill>
        <p:spPr>
          <a:xfrm>
            <a:off x="4761275" y="2762625"/>
            <a:ext cx="366801" cy="110040"/>
          </a:xfrm>
          <a:prstGeom prst="rect">
            <a:avLst/>
          </a:prstGeom>
          <a:noFill/>
          <a:ln>
            <a:noFill/>
          </a:ln>
        </p:spPr>
      </p:pic>
      <p:sp>
        <p:nvSpPr>
          <p:cNvPr id="891" name="Google Shape;891;p68"/>
          <p:cNvSpPr txBox="1"/>
          <p:nvPr/>
        </p:nvSpPr>
        <p:spPr>
          <a:xfrm>
            <a:off x="4623034" y="2894245"/>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Match Starts</a:t>
            </a:r>
            <a:endParaRPr sz="1100"/>
          </a:p>
        </p:txBody>
      </p:sp>
      <p:sp>
        <p:nvSpPr>
          <p:cNvPr id="892" name="Google Shape;892;p68"/>
          <p:cNvSpPr txBox="1"/>
          <p:nvPr/>
        </p:nvSpPr>
        <p:spPr>
          <a:xfrm>
            <a:off x="3728077" y="2909978"/>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Score: 1 - 0</a:t>
            </a:r>
            <a:endParaRPr sz="1100"/>
          </a:p>
        </p:txBody>
      </p:sp>
      <p:sp>
        <p:nvSpPr>
          <p:cNvPr id="893" name="Google Shape;893;p68"/>
          <p:cNvSpPr txBox="1"/>
          <p:nvPr/>
        </p:nvSpPr>
        <p:spPr>
          <a:xfrm>
            <a:off x="2884135" y="2909978"/>
            <a:ext cx="571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Red Card</a:t>
            </a:r>
            <a:endParaRPr sz="1100"/>
          </a:p>
        </p:txBody>
      </p:sp>
      <p:cxnSp>
        <p:nvCxnSpPr>
          <p:cNvPr id="894" name="Google Shape;894;p68"/>
          <p:cNvCxnSpPr/>
          <p:nvPr/>
        </p:nvCxnSpPr>
        <p:spPr>
          <a:xfrm>
            <a:off x="2669147" y="1661083"/>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895" name="Google Shape;895;p68"/>
          <p:cNvCxnSpPr/>
          <p:nvPr/>
        </p:nvCxnSpPr>
        <p:spPr>
          <a:xfrm>
            <a:off x="3587990" y="1667744"/>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896" name="Google Shape;896;p68"/>
          <p:cNvCxnSpPr/>
          <p:nvPr/>
        </p:nvCxnSpPr>
        <p:spPr>
          <a:xfrm>
            <a:off x="4466881" y="1661083"/>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897" name="Google Shape;897;p68"/>
          <p:cNvPicPr preferRelativeResize="0"/>
          <p:nvPr/>
        </p:nvPicPr>
        <p:blipFill rotWithShape="1">
          <a:blip r:embed="rId4">
            <a:alphaModFix/>
          </a:blip>
          <a:srcRect b="0" l="0" r="0" t="0"/>
          <a:stretch/>
        </p:blipFill>
        <p:spPr>
          <a:xfrm>
            <a:off x="3813767" y="1695268"/>
            <a:ext cx="410001" cy="149670"/>
          </a:xfrm>
          <a:prstGeom prst="rect">
            <a:avLst/>
          </a:prstGeom>
          <a:noFill/>
          <a:ln>
            <a:noFill/>
          </a:ln>
        </p:spPr>
      </p:pic>
      <p:pic>
        <p:nvPicPr>
          <p:cNvPr id="898" name="Google Shape;898;p68"/>
          <p:cNvPicPr preferRelativeResize="0"/>
          <p:nvPr/>
        </p:nvPicPr>
        <p:blipFill rotWithShape="1">
          <a:blip r:embed="rId5">
            <a:alphaModFix/>
          </a:blip>
          <a:srcRect b="0" l="0" r="0" t="0"/>
          <a:stretch/>
        </p:blipFill>
        <p:spPr>
          <a:xfrm>
            <a:off x="4813922" y="3740200"/>
            <a:ext cx="412602" cy="180572"/>
          </a:xfrm>
          <a:prstGeom prst="rect">
            <a:avLst/>
          </a:prstGeom>
          <a:noFill/>
          <a:ln>
            <a:noFill/>
          </a:ln>
        </p:spPr>
      </p:pic>
      <p:sp>
        <p:nvSpPr>
          <p:cNvPr id="899" name="Google Shape;899;p68"/>
          <p:cNvSpPr txBox="1"/>
          <p:nvPr/>
        </p:nvSpPr>
        <p:spPr>
          <a:xfrm>
            <a:off x="4786406" y="3895267"/>
            <a:ext cx="7098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600">
                <a:solidFill>
                  <a:schemeClr val="dk1"/>
                </a:solidFill>
                <a:latin typeface="Calibri"/>
                <a:ea typeface="Calibri"/>
                <a:cs typeface="Calibri"/>
                <a:sym typeface="Calibri"/>
              </a:rPr>
              <a:t>RF: 6    6   -</a:t>
            </a:r>
            <a:endParaRPr sz="1100"/>
          </a:p>
          <a:p>
            <a:pPr indent="0" lvl="0" marL="0" marR="0" rtl="0" algn="l">
              <a:spcBef>
                <a:spcPts val="0"/>
              </a:spcBef>
              <a:spcAft>
                <a:spcPts val="0"/>
              </a:spcAft>
              <a:buNone/>
            </a:pPr>
            <a:r>
              <a:rPr lang="en-GB" sz="600">
                <a:solidFill>
                  <a:schemeClr val="dk1"/>
                </a:solidFill>
                <a:latin typeface="Calibri"/>
                <a:ea typeface="Calibri"/>
                <a:cs typeface="Calibri"/>
                <a:sym typeface="Calibri"/>
              </a:rPr>
              <a:t>RN: 7    1   -</a:t>
            </a:r>
            <a:endParaRPr sz="1100"/>
          </a:p>
        </p:txBody>
      </p:sp>
      <p:pic>
        <p:nvPicPr>
          <p:cNvPr id="900" name="Google Shape;900;p68"/>
          <p:cNvPicPr preferRelativeResize="0"/>
          <p:nvPr/>
        </p:nvPicPr>
        <p:blipFill rotWithShape="1">
          <a:blip r:embed="rId4">
            <a:alphaModFix/>
          </a:blip>
          <a:srcRect b="0" l="0" r="0" t="0"/>
          <a:stretch/>
        </p:blipFill>
        <p:spPr>
          <a:xfrm>
            <a:off x="4720398" y="1716352"/>
            <a:ext cx="410001" cy="149670"/>
          </a:xfrm>
          <a:prstGeom prst="rect">
            <a:avLst/>
          </a:prstGeom>
          <a:noFill/>
          <a:ln>
            <a:noFill/>
          </a:ln>
        </p:spPr>
      </p:pic>
      <p:cxnSp>
        <p:nvCxnSpPr>
          <p:cNvPr id="901" name="Google Shape;901;p68"/>
          <p:cNvCxnSpPr/>
          <p:nvPr/>
        </p:nvCxnSpPr>
        <p:spPr>
          <a:xfrm>
            <a:off x="2663599" y="26675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902" name="Google Shape;902;p68"/>
          <p:cNvCxnSpPr/>
          <p:nvPr/>
        </p:nvCxnSpPr>
        <p:spPr>
          <a:xfrm>
            <a:off x="3582442" y="267425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903" name="Google Shape;903;p68"/>
          <p:cNvCxnSpPr/>
          <p:nvPr/>
        </p:nvCxnSpPr>
        <p:spPr>
          <a:xfrm>
            <a:off x="4461333" y="26675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904" name="Google Shape;904;p68"/>
          <p:cNvCxnSpPr/>
          <p:nvPr/>
        </p:nvCxnSpPr>
        <p:spPr>
          <a:xfrm>
            <a:off x="2676913" y="3712937"/>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905" name="Google Shape;905;p68"/>
          <p:cNvCxnSpPr/>
          <p:nvPr/>
        </p:nvCxnSpPr>
        <p:spPr>
          <a:xfrm>
            <a:off x="3595757" y="3719597"/>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906" name="Google Shape;906;p68"/>
          <p:cNvCxnSpPr/>
          <p:nvPr/>
        </p:nvCxnSpPr>
        <p:spPr>
          <a:xfrm>
            <a:off x="4474647" y="3712937"/>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907" name="Google Shape;907;p68"/>
          <p:cNvPicPr preferRelativeResize="0"/>
          <p:nvPr/>
        </p:nvPicPr>
        <p:blipFill rotWithShape="1">
          <a:blip r:embed="rId3">
            <a:alphaModFix/>
          </a:blip>
          <a:srcRect b="0" l="0" r="0" t="0"/>
          <a:stretch/>
        </p:blipFill>
        <p:spPr>
          <a:xfrm>
            <a:off x="3830229" y="2770391"/>
            <a:ext cx="366801" cy="110040"/>
          </a:xfrm>
          <a:prstGeom prst="rect">
            <a:avLst/>
          </a:prstGeom>
          <a:noFill/>
          <a:ln>
            <a:noFill/>
          </a:ln>
        </p:spPr>
      </p:pic>
      <p:pic>
        <p:nvPicPr>
          <p:cNvPr id="908" name="Google Shape;908;p68"/>
          <p:cNvPicPr preferRelativeResize="0"/>
          <p:nvPr/>
        </p:nvPicPr>
        <p:blipFill rotWithShape="1">
          <a:blip r:embed="rId3">
            <a:alphaModFix/>
          </a:blip>
          <a:srcRect b="0" l="0" r="0" t="0"/>
          <a:stretch/>
        </p:blipFill>
        <p:spPr>
          <a:xfrm>
            <a:off x="2938022" y="2763733"/>
            <a:ext cx="366801" cy="110040"/>
          </a:xfrm>
          <a:prstGeom prst="rect">
            <a:avLst/>
          </a:prstGeom>
          <a:noFill/>
          <a:ln>
            <a:noFill/>
          </a:ln>
        </p:spPr>
      </p:pic>
      <p:sp>
        <p:nvSpPr>
          <p:cNvPr id="909" name="Google Shape;909;p68"/>
          <p:cNvSpPr txBox="1"/>
          <p:nvPr/>
        </p:nvSpPr>
        <p:spPr>
          <a:xfrm>
            <a:off x="5626158" y="1225207"/>
            <a:ext cx="1393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Consumer Mobile</a:t>
            </a:r>
            <a:endParaRPr sz="1100"/>
          </a:p>
        </p:txBody>
      </p:sp>
      <p:sp>
        <p:nvSpPr>
          <p:cNvPr id="910" name="Google Shape;910;p68"/>
          <p:cNvSpPr txBox="1"/>
          <p:nvPr/>
        </p:nvSpPr>
        <p:spPr>
          <a:xfrm>
            <a:off x="7132096" y="1225207"/>
            <a:ext cx="1604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B050"/>
                </a:solidFill>
                <a:latin typeface="Calibri"/>
                <a:ea typeface="Calibri"/>
                <a:cs typeface="Calibri"/>
                <a:sym typeface="Calibri"/>
              </a:rPr>
              <a:t>Consumer Computer</a:t>
            </a:r>
            <a:endParaRPr sz="1100"/>
          </a:p>
        </p:txBody>
      </p:sp>
      <p:sp>
        <p:nvSpPr>
          <p:cNvPr id="911" name="Google Shape;911;p68"/>
          <p:cNvSpPr txBox="1"/>
          <p:nvPr/>
        </p:nvSpPr>
        <p:spPr>
          <a:xfrm>
            <a:off x="5593976" y="2198423"/>
            <a:ext cx="1393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Consumer Mobile</a:t>
            </a:r>
            <a:endParaRPr sz="1100"/>
          </a:p>
        </p:txBody>
      </p:sp>
      <p:sp>
        <p:nvSpPr>
          <p:cNvPr id="912" name="Google Shape;912;p68"/>
          <p:cNvSpPr txBox="1"/>
          <p:nvPr/>
        </p:nvSpPr>
        <p:spPr>
          <a:xfrm>
            <a:off x="7099914" y="2198423"/>
            <a:ext cx="1604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B050"/>
                </a:solidFill>
                <a:latin typeface="Calibri"/>
                <a:ea typeface="Calibri"/>
                <a:cs typeface="Calibri"/>
                <a:sym typeface="Calibri"/>
              </a:rPr>
              <a:t>Consumer Computer</a:t>
            </a:r>
            <a:endParaRPr sz="1100"/>
          </a:p>
        </p:txBody>
      </p:sp>
      <p:sp>
        <p:nvSpPr>
          <p:cNvPr id="913" name="Google Shape;913;p68"/>
          <p:cNvSpPr txBox="1"/>
          <p:nvPr/>
        </p:nvSpPr>
        <p:spPr>
          <a:xfrm>
            <a:off x="5600634" y="3250429"/>
            <a:ext cx="1393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Consumer Mobile</a:t>
            </a:r>
            <a:endParaRPr sz="1100"/>
          </a:p>
        </p:txBody>
      </p:sp>
      <p:sp>
        <p:nvSpPr>
          <p:cNvPr id="914" name="Google Shape;914;p68"/>
          <p:cNvSpPr txBox="1"/>
          <p:nvPr/>
        </p:nvSpPr>
        <p:spPr>
          <a:xfrm>
            <a:off x="7106572" y="3250429"/>
            <a:ext cx="1604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B050"/>
                </a:solidFill>
                <a:latin typeface="Calibri"/>
                <a:ea typeface="Calibri"/>
                <a:cs typeface="Calibri"/>
                <a:sym typeface="Calibri"/>
              </a:rPr>
              <a:t>Consumer Computer</a:t>
            </a:r>
            <a:endParaRPr sz="1100"/>
          </a:p>
        </p:txBody>
      </p:sp>
      <p:sp>
        <p:nvSpPr>
          <p:cNvPr id="915" name="Google Shape;915;p68"/>
          <p:cNvSpPr txBox="1"/>
          <p:nvPr/>
        </p:nvSpPr>
        <p:spPr>
          <a:xfrm>
            <a:off x="5587318" y="4122662"/>
            <a:ext cx="1393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FF0000"/>
                </a:solidFill>
                <a:latin typeface="Calibri"/>
                <a:ea typeface="Calibri"/>
                <a:cs typeface="Calibri"/>
                <a:sym typeface="Calibri"/>
              </a:rPr>
              <a:t>Consumer Mobile</a:t>
            </a:r>
            <a:endParaRPr sz="1100"/>
          </a:p>
        </p:txBody>
      </p:sp>
      <p:sp>
        <p:nvSpPr>
          <p:cNvPr id="916" name="Google Shape;916;p68"/>
          <p:cNvSpPr txBox="1"/>
          <p:nvPr/>
        </p:nvSpPr>
        <p:spPr>
          <a:xfrm>
            <a:off x="7093256" y="4122662"/>
            <a:ext cx="16044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00B050"/>
                </a:solidFill>
                <a:latin typeface="Calibri"/>
                <a:ea typeface="Calibri"/>
                <a:cs typeface="Calibri"/>
                <a:sym typeface="Calibri"/>
              </a:rPr>
              <a:t>Consumer Computer</a:t>
            </a:r>
            <a:endParaRPr sz="1100"/>
          </a:p>
        </p:txBody>
      </p:sp>
      <p:sp>
        <p:nvSpPr>
          <p:cNvPr id="917" name="Google Shape;917;p68"/>
          <p:cNvSpPr/>
          <p:nvPr/>
        </p:nvSpPr>
        <p:spPr>
          <a:xfrm>
            <a:off x="2018881" y="2132542"/>
            <a:ext cx="154500" cy="212100"/>
          </a:xfrm>
          <a:prstGeom prst="up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8" name="Google Shape;918;p68"/>
          <p:cNvSpPr/>
          <p:nvPr/>
        </p:nvSpPr>
        <p:spPr>
          <a:xfrm>
            <a:off x="2294499" y="2132542"/>
            <a:ext cx="154500" cy="212100"/>
          </a:xfrm>
          <a:prstGeom prst="upArrow">
            <a:avLst>
              <a:gd fmla="val 50000" name="adj1"/>
              <a:gd fmla="val 50000" name="adj2"/>
            </a:avLst>
          </a:prstGeom>
          <a:solidFill>
            <a:srgbClr val="00B05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9" name="Google Shape;919;p68"/>
          <p:cNvSpPr/>
          <p:nvPr/>
        </p:nvSpPr>
        <p:spPr>
          <a:xfrm>
            <a:off x="2008690" y="3111695"/>
            <a:ext cx="154500" cy="212100"/>
          </a:xfrm>
          <a:prstGeom prst="up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0" name="Google Shape;920;p68"/>
          <p:cNvSpPr/>
          <p:nvPr/>
        </p:nvSpPr>
        <p:spPr>
          <a:xfrm>
            <a:off x="3015493" y="3138710"/>
            <a:ext cx="154500" cy="212100"/>
          </a:xfrm>
          <a:prstGeom prst="upArrow">
            <a:avLst>
              <a:gd fmla="val 50000" name="adj1"/>
              <a:gd fmla="val 50000" name="adj2"/>
            </a:avLst>
          </a:prstGeom>
          <a:solidFill>
            <a:srgbClr val="00B05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1" name="Google Shape;921;p68"/>
          <p:cNvSpPr/>
          <p:nvPr/>
        </p:nvSpPr>
        <p:spPr>
          <a:xfrm>
            <a:off x="2008690" y="4149182"/>
            <a:ext cx="154500" cy="212100"/>
          </a:xfrm>
          <a:prstGeom prst="up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2" name="Google Shape;922;p68"/>
          <p:cNvSpPr/>
          <p:nvPr/>
        </p:nvSpPr>
        <p:spPr>
          <a:xfrm>
            <a:off x="2332952" y="4149182"/>
            <a:ext cx="154500" cy="212100"/>
          </a:xfrm>
          <a:prstGeom prst="upArrow">
            <a:avLst>
              <a:gd fmla="val 50000" name="adj1"/>
              <a:gd fmla="val 50000" name="adj2"/>
            </a:avLst>
          </a:prstGeom>
          <a:solidFill>
            <a:srgbClr val="00B05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923" name="Google Shape;923;p68"/>
          <p:cNvPicPr preferRelativeResize="0"/>
          <p:nvPr/>
        </p:nvPicPr>
        <p:blipFill>
          <a:blip r:embed="rId6">
            <a:alphaModFix/>
          </a:blip>
          <a:stretch>
            <a:fillRect/>
          </a:stretch>
        </p:blipFill>
        <p:spPr>
          <a:xfrm>
            <a:off x="418300" y="392400"/>
            <a:ext cx="833369" cy="777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69"/>
          <p:cNvSpPr/>
          <p:nvPr/>
        </p:nvSpPr>
        <p:spPr>
          <a:xfrm>
            <a:off x="1012058" y="2903176"/>
            <a:ext cx="70179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929" name="Google Shape;929;p69"/>
          <p:cNvPicPr preferRelativeResize="0"/>
          <p:nvPr/>
        </p:nvPicPr>
        <p:blipFill rotWithShape="1">
          <a:blip r:embed="rId3">
            <a:alphaModFix/>
          </a:blip>
          <a:srcRect b="0" l="0" r="0" t="0"/>
          <a:stretch/>
        </p:blipFill>
        <p:spPr>
          <a:xfrm>
            <a:off x="4761275" y="2991225"/>
            <a:ext cx="366801" cy="110040"/>
          </a:xfrm>
          <a:prstGeom prst="rect">
            <a:avLst/>
          </a:prstGeom>
          <a:noFill/>
          <a:ln>
            <a:noFill/>
          </a:ln>
        </p:spPr>
      </p:pic>
      <p:sp>
        <p:nvSpPr>
          <p:cNvPr id="930" name="Google Shape;930;p69"/>
          <p:cNvSpPr txBox="1"/>
          <p:nvPr/>
        </p:nvSpPr>
        <p:spPr>
          <a:xfrm>
            <a:off x="4682958" y="3122845"/>
            <a:ext cx="5649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931" name="Google Shape;931;p69"/>
          <p:cNvSpPr txBox="1"/>
          <p:nvPr/>
        </p:nvSpPr>
        <p:spPr>
          <a:xfrm>
            <a:off x="3754709" y="3138578"/>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932" name="Google Shape;932;p69"/>
          <p:cNvSpPr txBox="1"/>
          <p:nvPr/>
        </p:nvSpPr>
        <p:spPr>
          <a:xfrm>
            <a:off x="2857501" y="3131920"/>
            <a:ext cx="571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cxnSp>
        <p:nvCxnSpPr>
          <p:cNvPr id="933" name="Google Shape;933;p69"/>
          <p:cNvCxnSpPr/>
          <p:nvPr/>
        </p:nvCxnSpPr>
        <p:spPr>
          <a:xfrm>
            <a:off x="2663599" y="28961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934" name="Google Shape;934;p69"/>
          <p:cNvCxnSpPr/>
          <p:nvPr/>
        </p:nvCxnSpPr>
        <p:spPr>
          <a:xfrm>
            <a:off x="3582442" y="290285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935" name="Google Shape;935;p69"/>
          <p:cNvCxnSpPr/>
          <p:nvPr/>
        </p:nvCxnSpPr>
        <p:spPr>
          <a:xfrm>
            <a:off x="4461333" y="2896190"/>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936" name="Google Shape;936;p69"/>
          <p:cNvPicPr preferRelativeResize="0"/>
          <p:nvPr/>
        </p:nvPicPr>
        <p:blipFill rotWithShape="1">
          <a:blip r:embed="rId3">
            <a:alphaModFix/>
          </a:blip>
          <a:srcRect b="0" l="0" r="0" t="0"/>
          <a:stretch/>
        </p:blipFill>
        <p:spPr>
          <a:xfrm>
            <a:off x="3830229" y="2998991"/>
            <a:ext cx="366801" cy="110040"/>
          </a:xfrm>
          <a:prstGeom prst="rect">
            <a:avLst/>
          </a:prstGeom>
          <a:noFill/>
          <a:ln>
            <a:noFill/>
          </a:ln>
        </p:spPr>
      </p:pic>
      <p:pic>
        <p:nvPicPr>
          <p:cNvPr id="937" name="Google Shape;937;p69"/>
          <p:cNvPicPr preferRelativeResize="0"/>
          <p:nvPr/>
        </p:nvPicPr>
        <p:blipFill rotWithShape="1">
          <a:blip r:embed="rId3">
            <a:alphaModFix/>
          </a:blip>
          <a:srcRect b="0" l="0" r="0" t="0"/>
          <a:stretch/>
        </p:blipFill>
        <p:spPr>
          <a:xfrm>
            <a:off x="2938022" y="2992333"/>
            <a:ext cx="366801" cy="110040"/>
          </a:xfrm>
          <a:prstGeom prst="rect">
            <a:avLst/>
          </a:prstGeom>
          <a:noFill/>
          <a:ln>
            <a:noFill/>
          </a:ln>
        </p:spPr>
      </p:pic>
      <p:cxnSp>
        <p:nvCxnSpPr>
          <p:cNvPr id="938" name="Google Shape;938;p69"/>
          <p:cNvCxnSpPr/>
          <p:nvPr/>
        </p:nvCxnSpPr>
        <p:spPr>
          <a:xfrm>
            <a:off x="1805794" y="2897298"/>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939" name="Google Shape;939;p69"/>
          <p:cNvCxnSpPr/>
          <p:nvPr/>
        </p:nvCxnSpPr>
        <p:spPr>
          <a:xfrm>
            <a:off x="5387941" y="289730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940" name="Google Shape;940;p69"/>
          <p:cNvCxnSpPr/>
          <p:nvPr/>
        </p:nvCxnSpPr>
        <p:spPr>
          <a:xfrm>
            <a:off x="6233540" y="289730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941" name="Google Shape;941;p69"/>
          <p:cNvCxnSpPr/>
          <p:nvPr/>
        </p:nvCxnSpPr>
        <p:spPr>
          <a:xfrm>
            <a:off x="7085800" y="2897300"/>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942" name="Google Shape;942;p69"/>
          <p:cNvPicPr preferRelativeResize="0"/>
          <p:nvPr/>
        </p:nvPicPr>
        <p:blipFill rotWithShape="1">
          <a:blip r:embed="rId4">
            <a:alphaModFix/>
          </a:blip>
          <a:srcRect b="0" l="0" r="0" t="0"/>
          <a:stretch/>
        </p:blipFill>
        <p:spPr>
          <a:xfrm>
            <a:off x="5584763" y="2971410"/>
            <a:ext cx="410001" cy="149670"/>
          </a:xfrm>
          <a:prstGeom prst="rect">
            <a:avLst/>
          </a:prstGeom>
          <a:noFill/>
          <a:ln>
            <a:noFill/>
          </a:ln>
        </p:spPr>
      </p:pic>
      <p:pic>
        <p:nvPicPr>
          <p:cNvPr id="943" name="Google Shape;943;p69"/>
          <p:cNvPicPr preferRelativeResize="0"/>
          <p:nvPr/>
        </p:nvPicPr>
        <p:blipFill rotWithShape="1">
          <a:blip r:embed="rId3">
            <a:alphaModFix/>
          </a:blip>
          <a:srcRect b="0" l="0" r="0" t="0"/>
          <a:stretch/>
        </p:blipFill>
        <p:spPr>
          <a:xfrm>
            <a:off x="7372446" y="2991623"/>
            <a:ext cx="366801" cy="110040"/>
          </a:xfrm>
          <a:prstGeom prst="rect">
            <a:avLst/>
          </a:prstGeom>
          <a:noFill/>
          <a:ln>
            <a:noFill/>
          </a:ln>
        </p:spPr>
      </p:pic>
      <p:pic>
        <p:nvPicPr>
          <p:cNvPr id="944" name="Google Shape;944;p69"/>
          <p:cNvPicPr preferRelativeResize="0"/>
          <p:nvPr/>
        </p:nvPicPr>
        <p:blipFill rotWithShape="1">
          <a:blip r:embed="rId4">
            <a:alphaModFix/>
          </a:blip>
          <a:srcRect b="0" l="0" r="0" t="0"/>
          <a:stretch/>
        </p:blipFill>
        <p:spPr>
          <a:xfrm>
            <a:off x="6462778" y="2971410"/>
            <a:ext cx="410001" cy="149670"/>
          </a:xfrm>
          <a:prstGeom prst="rect">
            <a:avLst/>
          </a:prstGeom>
          <a:noFill/>
          <a:ln>
            <a:noFill/>
          </a:ln>
        </p:spPr>
      </p:pic>
      <p:pic>
        <p:nvPicPr>
          <p:cNvPr id="945" name="Google Shape;945;p69"/>
          <p:cNvPicPr preferRelativeResize="0"/>
          <p:nvPr/>
        </p:nvPicPr>
        <p:blipFill rotWithShape="1">
          <a:blip r:embed="rId4">
            <a:alphaModFix/>
          </a:blip>
          <a:srcRect b="0" l="0" r="0" t="0"/>
          <a:stretch/>
        </p:blipFill>
        <p:spPr>
          <a:xfrm>
            <a:off x="2003833" y="2979176"/>
            <a:ext cx="410001" cy="149670"/>
          </a:xfrm>
          <a:prstGeom prst="rect">
            <a:avLst/>
          </a:prstGeom>
          <a:noFill/>
          <a:ln>
            <a:noFill/>
          </a:ln>
        </p:spPr>
      </p:pic>
      <p:pic>
        <p:nvPicPr>
          <p:cNvPr id="946" name="Google Shape;946;p69"/>
          <p:cNvPicPr preferRelativeResize="0"/>
          <p:nvPr/>
        </p:nvPicPr>
        <p:blipFill rotWithShape="1">
          <a:blip r:embed="rId4">
            <a:alphaModFix/>
          </a:blip>
          <a:srcRect b="0" l="0" r="0" t="0"/>
          <a:stretch/>
        </p:blipFill>
        <p:spPr>
          <a:xfrm>
            <a:off x="1204629" y="2971732"/>
            <a:ext cx="410001" cy="149670"/>
          </a:xfrm>
          <a:prstGeom prst="rect">
            <a:avLst/>
          </a:prstGeom>
          <a:noFill/>
          <a:ln>
            <a:noFill/>
          </a:ln>
        </p:spPr>
      </p:pic>
      <p:sp>
        <p:nvSpPr>
          <p:cNvPr id="947" name="Google Shape;947;p69"/>
          <p:cNvSpPr txBox="1"/>
          <p:nvPr/>
        </p:nvSpPr>
        <p:spPr>
          <a:xfrm>
            <a:off x="5540234" y="3126371"/>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948" name="Google Shape;948;p69"/>
          <p:cNvSpPr txBox="1"/>
          <p:nvPr/>
        </p:nvSpPr>
        <p:spPr>
          <a:xfrm>
            <a:off x="6406910" y="3115081"/>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949" name="Google Shape;949;p69"/>
          <p:cNvSpPr txBox="1"/>
          <p:nvPr/>
        </p:nvSpPr>
        <p:spPr>
          <a:xfrm>
            <a:off x="7296593" y="3121080"/>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950" name="Google Shape;950;p69"/>
          <p:cNvSpPr txBox="1"/>
          <p:nvPr/>
        </p:nvSpPr>
        <p:spPr>
          <a:xfrm>
            <a:off x="1964738" y="3138578"/>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951" name="Google Shape;951;p69"/>
          <p:cNvSpPr txBox="1"/>
          <p:nvPr/>
        </p:nvSpPr>
        <p:spPr>
          <a:xfrm>
            <a:off x="1159765" y="3131920"/>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952" name="Google Shape;952;p69"/>
          <p:cNvSpPr txBox="1"/>
          <p:nvPr/>
        </p:nvSpPr>
        <p:spPr>
          <a:xfrm>
            <a:off x="1159774" y="3323250"/>
            <a:ext cx="445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107</a:t>
            </a:r>
            <a:endParaRPr sz="1100"/>
          </a:p>
        </p:txBody>
      </p:sp>
      <p:sp>
        <p:nvSpPr>
          <p:cNvPr id="953" name="Google Shape;953;p69"/>
          <p:cNvSpPr txBox="1"/>
          <p:nvPr/>
        </p:nvSpPr>
        <p:spPr>
          <a:xfrm>
            <a:off x="1981700" y="3323250"/>
            <a:ext cx="445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106</a:t>
            </a:r>
            <a:endParaRPr sz="1100"/>
          </a:p>
        </p:txBody>
      </p:sp>
      <p:sp>
        <p:nvSpPr>
          <p:cNvPr id="954" name="Google Shape;954;p69"/>
          <p:cNvSpPr txBox="1"/>
          <p:nvPr/>
        </p:nvSpPr>
        <p:spPr>
          <a:xfrm>
            <a:off x="2934248" y="3325175"/>
            <a:ext cx="445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105</a:t>
            </a:r>
            <a:endParaRPr sz="1100"/>
          </a:p>
        </p:txBody>
      </p:sp>
      <p:sp>
        <p:nvSpPr>
          <p:cNvPr id="955" name="Google Shape;955;p69"/>
          <p:cNvSpPr txBox="1"/>
          <p:nvPr/>
        </p:nvSpPr>
        <p:spPr>
          <a:xfrm>
            <a:off x="3853099" y="3325175"/>
            <a:ext cx="445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104</a:t>
            </a:r>
            <a:endParaRPr sz="1100"/>
          </a:p>
        </p:txBody>
      </p:sp>
      <p:sp>
        <p:nvSpPr>
          <p:cNvPr id="956" name="Google Shape;956;p69"/>
          <p:cNvSpPr txBox="1"/>
          <p:nvPr/>
        </p:nvSpPr>
        <p:spPr>
          <a:xfrm>
            <a:off x="4751975" y="3325175"/>
            <a:ext cx="445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103</a:t>
            </a:r>
            <a:endParaRPr sz="1100"/>
          </a:p>
        </p:txBody>
      </p:sp>
      <p:sp>
        <p:nvSpPr>
          <p:cNvPr id="957" name="Google Shape;957;p69"/>
          <p:cNvSpPr txBox="1"/>
          <p:nvPr/>
        </p:nvSpPr>
        <p:spPr>
          <a:xfrm>
            <a:off x="5637525" y="3325175"/>
            <a:ext cx="445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102</a:t>
            </a:r>
            <a:endParaRPr sz="1100"/>
          </a:p>
        </p:txBody>
      </p:sp>
      <p:sp>
        <p:nvSpPr>
          <p:cNvPr id="958" name="Google Shape;958;p69"/>
          <p:cNvSpPr txBox="1"/>
          <p:nvPr/>
        </p:nvSpPr>
        <p:spPr>
          <a:xfrm>
            <a:off x="6494425" y="3332975"/>
            <a:ext cx="445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101</a:t>
            </a:r>
            <a:endParaRPr sz="1100"/>
          </a:p>
        </p:txBody>
      </p:sp>
      <p:sp>
        <p:nvSpPr>
          <p:cNvPr id="959" name="Google Shape;959;p69"/>
          <p:cNvSpPr txBox="1"/>
          <p:nvPr/>
        </p:nvSpPr>
        <p:spPr>
          <a:xfrm>
            <a:off x="7395300" y="3325175"/>
            <a:ext cx="445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100</a:t>
            </a:r>
            <a:endParaRPr sz="1100"/>
          </a:p>
        </p:txBody>
      </p:sp>
      <p:sp>
        <p:nvSpPr>
          <p:cNvPr id="960" name="Google Shape;960;p69"/>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How Kafka Works</a:t>
            </a:r>
            <a:endParaRPr i="0" sz="2600" u="none" cap="none" strike="noStrike">
              <a:solidFill>
                <a:srgbClr val="434343"/>
              </a:solidFill>
              <a:latin typeface="Avenir"/>
              <a:ea typeface="Avenir"/>
              <a:cs typeface="Avenir"/>
              <a:sym typeface="Avenir"/>
            </a:endParaRPr>
          </a:p>
        </p:txBody>
      </p:sp>
      <p:sp>
        <p:nvSpPr>
          <p:cNvPr id="961" name="Google Shape;961;p69"/>
          <p:cNvSpPr txBox="1"/>
          <p:nvPr/>
        </p:nvSpPr>
        <p:spPr>
          <a:xfrm>
            <a:off x="430275" y="1278975"/>
            <a:ext cx="8713800" cy="7389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How can kafka determine the record has been consumed and it can safely deleted so it can free up space?</a:t>
            </a:r>
            <a:endParaRPr sz="1800">
              <a:solidFill>
                <a:schemeClr val="dk1"/>
              </a:solidFill>
              <a:latin typeface="Avenir"/>
              <a:ea typeface="Avenir"/>
              <a:cs typeface="Avenir"/>
              <a:sym typeface="Aveni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70"/>
          <p:cNvSpPr/>
          <p:nvPr/>
        </p:nvSpPr>
        <p:spPr>
          <a:xfrm>
            <a:off x="1012058" y="2903176"/>
            <a:ext cx="70179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967" name="Google Shape;967;p70"/>
          <p:cNvPicPr preferRelativeResize="0"/>
          <p:nvPr/>
        </p:nvPicPr>
        <p:blipFill rotWithShape="1">
          <a:blip r:embed="rId3">
            <a:alphaModFix/>
          </a:blip>
          <a:srcRect b="0" l="0" r="0" t="0"/>
          <a:stretch/>
        </p:blipFill>
        <p:spPr>
          <a:xfrm>
            <a:off x="4761275" y="2991225"/>
            <a:ext cx="366801" cy="110040"/>
          </a:xfrm>
          <a:prstGeom prst="rect">
            <a:avLst/>
          </a:prstGeom>
          <a:noFill/>
          <a:ln>
            <a:noFill/>
          </a:ln>
        </p:spPr>
      </p:pic>
      <p:sp>
        <p:nvSpPr>
          <p:cNvPr id="968" name="Google Shape;968;p70"/>
          <p:cNvSpPr txBox="1"/>
          <p:nvPr/>
        </p:nvSpPr>
        <p:spPr>
          <a:xfrm>
            <a:off x="4682958" y="3122845"/>
            <a:ext cx="5649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969" name="Google Shape;969;p70"/>
          <p:cNvSpPr txBox="1"/>
          <p:nvPr/>
        </p:nvSpPr>
        <p:spPr>
          <a:xfrm>
            <a:off x="3754709" y="3138578"/>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970" name="Google Shape;970;p70"/>
          <p:cNvSpPr txBox="1"/>
          <p:nvPr/>
        </p:nvSpPr>
        <p:spPr>
          <a:xfrm>
            <a:off x="2857501" y="3131920"/>
            <a:ext cx="571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cxnSp>
        <p:nvCxnSpPr>
          <p:cNvPr id="971" name="Google Shape;971;p70"/>
          <p:cNvCxnSpPr/>
          <p:nvPr/>
        </p:nvCxnSpPr>
        <p:spPr>
          <a:xfrm>
            <a:off x="2663599" y="28961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972" name="Google Shape;972;p70"/>
          <p:cNvCxnSpPr/>
          <p:nvPr/>
        </p:nvCxnSpPr>
        <p:spPr>
          <a:xfrm>
            <a:off x="3582442" y="290285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973" name="Google Shape;973;p70"/>
          <p:cNvCxnSpPr/>
          <p:nvPr/>
        </p:nvCxnSpPr>
        <p:spPr>
          <a:xfrm>
            <a:off x="4461333" y="2896190"/>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974" name="Google Shape;974;p70"/>
          <p:cNvPicPr preferRelativeResize="0"/>
          <p:nvPr/>
        </p:nvPicPr>
        <p:blipFill rotWithShape="1">
          <a:blip r:embed="rId3">
            <a:alphaModFix/>
          </a:blip>
          <a:srcRect b="0" l="0" r="0" t="0"/>
          <a:stretch/>
        </p:blipFill>
        <p:spPr>
          <a:xfrm>
            <a:off x="3830229" y="2998991"/>
            <a:ext cx="366801" cy="110040"/>
          </a:xfrm>
          <a:prstGeom prst="rect">
            <a:avLst/>
          </a:prstGeom>
          <a:noFill/>
          <a:ln>
            <a:noFill/>
          </a:ln>
        </p:spPr>
      </p:pic>
      <p:pic>
        <p:nvPicPr>
          <p:cNvPr id="975" name="Google Shape;975;p70"/>
          <p:cNvPicPr preferRelativeResize="0"/>
          <p:nvPr/>
        </p:nvPicPr>
        <p:blipFill rotWithShape="1">
          <a:blip r:embed="rId3">
            <a:alphaModFix/>
          </a:blip>
          <a:srcRect b="0" l="0" r="0" t="0"/>
          <a:stretch/>
        </p:blipFill>
        <p:spPr>
          <a:xfrm>
            <a:off x="2938022" y="2992333"/>
            <a:ext cx="366801" cy="110040"/>
          </a:xfrm>
          <a:prstGeom prst="rect">
            <a:avLst/>
          </a:prstGeom>
          <a:noFill/>
          <a:ln>
            <a:noFill/>
          </a:ln>
        </p:spPr>
      </p:pic>
      <p:cxnSp>
        <p:nvCxnSpPr>
          <p:cNvPr id="976" name="Google Shape;976;p70"/>
          <p:cNvCxnSpPr/>
          <p:nvPr/>
        </p:nvCxnSpPr>
        <p:spPr>
          <a:xfrm>
            <a:off x="1805794" y="2897298"/>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977" name="Google Shape;977;p70"/>
          <p:cNvCxnSpPr/>
          <p:nvPr/>
        </p:nvCxnSpPr>
        <p:spPr>
          <a:xfrm>
            <a:off x="5387941" y="289730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978" name="Google Shape;978;p70"/>
          <p:cNvCxnSpPr/>
          <p:nvPr/>
        </p:nvCxnSpPr>
        <p:spPr>
          <a:xfrm>
            <a:off x="6233540" y="289730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979" name="Google Shape;979;p70"/>
          <p:cNvCxnSpPr/>
          <p:nvPr/>
        </p:nvCxnSpPr>
        <p:spPr>
          <a:xfrm>
            <a:off x="7085800" y="2897300"/>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980" name="Google Shape;980;p70"/>
          <p:cNvPicPr preferRelativeResize="0"/>
          <p:nvPr/>
        </p:nvPicPr>
        <p:blipFill rotWithShape="1">
          <a:blip r:embed="rId4">
            <a:alphaModFix/>
          </a:blip>
          <a:srcRect b="0" l="0" r="0" t="0"/>
          <a:stretch/>
        </p:blipFill>
        <p:spPr>
          <a:xfrm>
            <a:off x="5584763" y="2971410"/>
            <a:ext cx="410001" cy="149670"/>
          </a:xfrm>
          <a:prstGeom prst="rect">
            <a:avLst/>
          </a:prstGeom>
          <a:noFill/>
          <a:ln>
            <a:noFill/>
          </a:ln>
        </p:spPr>
      </p:pic>
      <p:pic>
        <p:nvPicPr>
          <p:cNvPr id="981" name="Google Shape;981;p70"/>
          <p:cNvPicPr preferRelativeResize="0"/>
          <p:nvPr/>
        </p:nvPicPr>
        <p:blipFill rotWithShape="1">
          <a:blip r:embed="rId3">
            <a:alphaModFix/>
          </a:blip>
          <a:srcRect b="0" l="0" r="0" t="0"/>
          <a:stretch/>
        </p:blipFill>
        <p:spPr>
          <a:xfrm>
            <a:off x="7372446" y="2991623"/>
            <a:ext cx="366801" cy="110040"/>
          </a:xfrm>
          <a:prstGeom prst="rect">
            <a:avLst/>
          </a:prstGeom>
          <a:noFill/>
          <a:ln>
            <a:noFill/>
          </a:ln>
        </p:spPr>
      </p:pic>
      <p:pic>
        <p:nvPicPr>
          <p:cNvPr id="982" name="Google Shape;982;p70"/>
          <p:cNvPicPr preferRelativeResize="0"/>
          <p:nvPr/>
        </p:nvPicPr>
        <p:blipFill rotWithShape="1">
          <a:blip r:embed="rId4">
            <a:alphaModFix/>
          </a:blip>
          <a:srcRect b="0" l="0" r="0" t="0"/>
          <a:stretch/>
        </p:blipFill>
        <p:spPr>
          <a:xfrm>
            <a:off x="6462778" y="2971410"/>
            <a:ext cx="410001" cy="149670"/>
          </a:xfrm>
          <a:prstGeom prst="rect">
            <a:avLst/>
          </a:prstGeom>
          <a:noFill/>
          <a:ln>
            <a:noFill/>
          </a:ln>
        </p:spPr>
      </p:pic>
      <p:pic>
        <p:nvPicPr>
          <p:cNvPr id="983" name="Google Shape;983;p70"/>
          <p:cNvPicPr preferRelativeResize="0"/>
          <p:nvPr/>
        </p:nvPicPr>
        <p:blipFill rotWithShape="1">
          <a:blip r:embed="rId4">
            <a:alphaModFix/>
          </a:blip>
          <a:srcRect b="0" l="0" r="0" t="0"/>
          <a:stretch/>
        </p:blipFill>
        <p:spPr>
          <a:xfrm>
            <a:off x="2003833" y="2979176"/>
            <a:ext cx="410001" cy="149670"/>
          </a:xfrm>
          <a:prstGeom prst="rect">
            <a:avLst/>
          </a:prstGeom>
          <a:noFill/>
          <a:ln>
            <a:noFill/>
          </a:ln>
        </p:spPr>
      </p:pic>
      <p:pic>
        <p:nvPicPr>
          <p:cNvPr id="984" name="Google Shape;984;p70"/>
          <p:cNvPicPr preferRelativeResize="0"/>
          <p:nvPr/>
        </p:nvPicPr>
        <p:blipFill rotWithShape="1">
          <a:blip r:embed="rId4">
            <a:alphaModFix/>
          </a:blip>
          <a:srcRect b="0" l="0" r="0" t="0"/>
          <a:stretch/>
        </p:blipFill>
        <p:spPr>
          <a:xfrm>
            <a:off x="1204629" y="2971732"/>
            <a:ext cx="410001" cy="149670"/>
          </a:xfrm>
          <a:prstGeom prst="rect">
            <a:avLst/>
          </a:prstGeom>
          <a:noFill/>
          <a:ln>
            <a:noFill/>
          </a:ln>
        </p:spPr>
      </p:pic>
      <p:sp>
        <p:nvSpPr>
          <p:cNvPr id="985" name="Google Shape;985;p70"/>
          <p:cNvSpPr txBox="1"/>
          <p:nvPr/>
        </p:nvSpPr>
        <p:spPr>
          <a:xfrm>
            <a:off x="5540234" y="3126371"/>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986" name="Google Shape;986;p70"/>
          <p:cNvSpPr txBox="1"/>
          <p:nvPr/>
        </p:nvSpPr>
        <p:spPr>
          <a:xfrm>
            <a:off x="6406910" y="3115081"/>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987" name="Google Shape;987;p70"/>
          <p:cNvSpPr txBox="1"/>
          <p:nvPr/>
        </p:nvSpPr>
        <p:spPr>
          <a:xfrm>
            <a:off x="7296593" y="3121080"/>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988" name="Google Shape;988;p70"/>
          <p:cNvSpPr txBox="1"/>
          <p:nvPr/>
        </p:nvSpPr>
        <p:spPr>
          <a:xfrm>
            <a:off x="1964738" y="3138578"/>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989" name="Google Shape;989;p70"/>
          <p:cNvSpPr txBox="1"/>
          <p:nvPr/>
        </p:nvSpPr>
        <p:spPr>
          <a:xfrm>
            <a:off x="1159765" y="3131920"/>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990" name="Google Shape;990;p70"/>
          <p:cNvSpPr txBox="1"/>
          <p:nvPr/>
        </p:nvSpPr>
        <p:spPr>
          <a:xfrm>
            <a:off x="1203274" y="3323250"/>
            <a:ext cx="459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107</a:t>
            </a:r>
            <a:endParaRPr sz="1100"/>
          </a:p>
        </p:txBody>
      </p:sp>
      <p:sp>
        <p:nvSpPr>
          <p:cNvPr id="991" name="Google Shape;991;p70"/>
          <p:cNvSpPr txBox="1"/>
          <p:nvPr/>
        </p:nvSpPr>
        <p:spPr>
          <a:xfrm>
            <a:off x="2025200" y="3323250"/>
            <a:ext cx="410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106</a:t>
            </a:r>
            <a:endParaRPr sz="1100"/>
          </a:p>
        </p:txBody>
      </p:sp>
      <p:sp>
        <p:nvSpPr>
          <p:cNvPr id="992" name="Google Shape;992;p70"/>
          <p:cNvSpPr txBox="1"/>
          <p:nvPr/>
        </p:nvSpPr>
        <p:spPr>
          <a:xfrm>
            <a:off x="2934249" y="3325175"/>
            <a:ext cx="459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105</a:t>
            </a:r>
            <a:endParaRPr sz="1100"/>
          </a:p>
        </p:txBody>
      </p:sp>
      <p:sp>
        <p:nvSpPr>
          <p:cNvPr id="993" name="Google Shape;993;p70"/>
          <p:cNvSpPr txBox="1"/>
          <p:nvPr/>
        </p:nvSpPr>
        <p:spPr>
          <a:xfrm>
            <a:off x="3853099" y="3325175"/>
            <a:ext cx="459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104</a:t>
            </a:r>
            <a:endParaRPr sz="1100"/>
          </a:p>
        </p:txBody>
      </p:sp>
      <p:sp>
        <p:nvSpPr>
          <p:cNvPr id="994" name="Google Shape;994;p70"/>
          <p:cNvSpPr txBox="1"/>
          <p:nvPr/>
        </p:nvSpPr>
        <p:spPr>
          <a:xfrm>
            <a:off x="4751975" y="3325175"/>
            <a:ext cx="410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103</a:t>
            </a:r>
            <a:endParaRPr sz="1100"/>
          </a:p>
        </p:txBody>
      </p:sp>
      <p:sp>
        <p:nvSpPr>
          <p:cNvPr id="995" name="Google Shape;995;p70"/>
          <p:cNvSpPr txBox="1"/>
          <p:nvPr/>
        </p:nvSpPr>
        <p:spPr>
          <a:xfrm>
            <a:off x="5637525" y="3325175"/>
            <a:ext cx="459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102</a:t>
            </a:r>
            <a:endParaRPr sz="1100"/>
          </a:p>
        </p:txBody>
      </p:sp>
      <p:sp>
        <p:nvSpPr>
          <p:cNvPr id="996" name="Google Shape;996;p70"/>
          <p:cNvSpPr txBox="1"/>
          <p:nvPr/>
        </p:nvSpPr>
        <p:spPr>
          <a:xfrm>
            <a:off x="6494426" y="3332975"/>
            <a:ext cx="459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101</a:t>
            </a:r>
            <a:endParaRPr sz="1100"/>
          </a:p>
        </p:txBody>
      </p:sp>
      <p:sp>
        <p:nvSpPr>
          <p:cNvPr id="997" name="Google Shape;997;p70"/>
          <p:cNvSpPr txBox="1"/>
          <p:nvPr/>
        </p:nvSpPr>
        <p:spPr>
          <a:xfrm>
            <a:off x="7395300" y="3325175"/>
            <a:ext cx="459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100</a:t>
            </a:r>
            <a:endParaRPr sz="1100"/>
          </a:p>
        </p:txBody>
      </p:sp>
      <p:cxnSp>
        <p:nvCxnSpPr>
          <p:cNvPr id="998" name="Google Shape;998;p70"/>
          <p:cNvCxnSpPr/>
          <p:nvPr/>
        </p:nvCxnSpPr>
        <p:spPr>
          <a:xfrm>
            <a:off x="5387941" y="2598938"/>
            <a:ext cx="2642100" cy="0"/>
          </a:xfrm>
          <a:prstGeom prst="straightConnector1">
            <a:avLst/>
          </a:prstGeom>
          <a:noFill/>
          <a:ln cap="flat" cmpd="sng" w="9525">
            <a:solidFill>
              <a:schemeClr val="dk1"/>
            </a:solidFill>
            <a:prstDash val="solid"/>
            <a:miter lim="800000"/>
            <a:headEnd len="med" w="med" type="triangle"/>
            <a:tailEnd len="med" w="med" type="triangle"/>
          </a:ln>
        </p:spPr>
      </p:cxnSp>
      <p:sp>
        <p:nvSpPr>
          <p:cNvPr id="999" name="Google Shape;999;p70"/>
          <p:cNvSpPr txBox="1"/>
          <p:nvPr/>
        </p:nvSpPr>
        <p:spPr>
          <a:xfrm>
            <a:off x="5686325" y="2250100"/>
            <a:ext cx="2244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Older than 24 hours records</a:t>
            </a:r>
            <a:endParaRPr sz="1100"/>
          </a:p>
        </p:txBody>
      </p:sp>
      <p:sp>
        <p:nvSpPr>
          <p:cNvPr id="1000" name="Google Shape;1000;p70"/>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How Kafka Works</a:t>
            </a:r>
            <a:endParaRPr i="0" sz="2600" u="none" cap="none" strike="noStrike">
              <a:solidFill>
                <a:srgbClr val="434343"/>
              </a:solidFill>
              <a:latin typeface="Avenir"/>
              <a:ea typeface="Avenir"/>
              <a:cs typeface="Avenir"/>
              <a:sym typeface="Avenir"/>
            </a:endParaRPr>
          </a:p>
        </p:txBody>
      </p:sp>
      <p:sp>
        <p:nvSpPr>
          <p:cNvPr id="1001" name="Google Shape;1001;p70"/>
          <p:cNvSpPr txBox="1"/>
          <p:nvPr/>
        </p:nvSpPr>
        <p:spPr>
          <a:xfrm>
            <a:off x="430275" y="1278975"/>
            <a:ext cx="8713800" cy="7389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Kafka provide various policies that allow it to do a record cleanup for example, using a retention policy you can provide a record age limit, say, 24 hours</a:t>
            </a:r>
            <a:endParaRPr sz="1800">
              <a:solidFill>
                <a:schemeClr val="dk1"/>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5"/>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What is real-time data?</a:t>
            </a:r>
            <a:endParaRPr i="0" sz="2600" u="none" cap="none" strike="noStrike">
              <a:solidFill>
                <a:srgbClr val="434343"/>
              </a:solidFill>
              <a:latin typeface="Avenir"/>
              <a:ea typeface="Avenir"/>
              <a:cs typeface="Avenir"/>
              <a:sym typeface="Avenir"/>
            </a:endParaRPr>
          </a:p>
        </p:txBody>
      </p:sp>
      <p:sp>
        <p:nvSpPr>
          <p:cNvPr id="148" name="Google Shape;148;p35"/>
          <p:cNvSpPr txBox="1"/>
          <p:nvPr/>
        </p:nvSpPr>
        <p:spPr>
          <a:xfrm>
            <a:off x="360375" y="1392225"/>
            <a:ext cx="8417100" cy="32661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Font typeface="Avenir"/>
              <a:buChar char="●"/>
            </a:pPr>
            <a:r>
              <a:rPr lang="en-GB" sz="1800">
                <a:solidFill>
                  <a:schemeClr val="dk1"/>
                </a:solidFill>
                <a:highlight>
                  <a:srgbClr val="FFFFFF"/>
                </a:highlight>
                <a:latin typeface="Avenir"/>
                <a:ea typeface="Avenir"/>
                <a:cs typeface="Avenir"/>
                <a:sym typeface="Avenir"/>
              </a:rPr>
              <a:t>Real-time data is information that is delivered immediately after collection</a:t>
            </a:r>
            <a:endParaRPr sz="1800">
              <a:solidFill>
                <a:schemeClr val="dk1"/>
              </a:solidFill>
              <a:highlight>
                <a:srgbClr val="FFFFFF"/>
              </a:highlight>
              <a:latin typeface="Avenir"/>
              <a:ea typeface="Avenir"/>
              <a:cs typeface="Avenir"/>
              <a:sym typeface="Avenir"/>
            </a:endParaRPr>
          </a:p>
          <a:p>
            <a:pPr indent="0" lvl="0" marL="457200" rtl="0" algn="l">
              <a:spcBef>
                <a:spcPts val="0"/>
              </a:spcBef>
              <a:spcAft>
                <a:spcPts val="0"/>
              </a:spcAft>
              <a:buNone/>
            </a:pPr>
            <a:r>
              <a:t/>
            </a:r>
            <a:endParaRPr sz="1800">
              <a:solidFill>
                <a:schemeClr val="dk1"/>
              </a:solidFill>
              <a:highlight>
                <a:srgbClr val="FFFFFF"/>
              </a:highlight>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GB" sz="1800">
                <a:solidFill>
                  <a:schemeClr val="dk1"/>
                </a:solidFill>
                <a:highlight>
                  <a:srgbClr val="FFFFFF"/>
                </a:highlight>
                <a:latin typeface="Avenir"/>
                <a:ea typeface="Avenir"/>
                <a:cs typeface="Avenir"/>
                <a:sym typeface="Avenir"/>
              </a:rPr>
              <a:t>There is no delay in the timeliness of the information provided </a:t>
            </a:r>
            <a:endParaRPr sz="1800">
              <a:solidFill>
                <a:schemeClr val="dk1"/>
              </a:solidFill>
              <a:highlight>
                <a:srgbClr val="FFFFFF"/>
              </a:highlight>
              <a:latin typeface="Avenir"/>
              <a:ea typeface="Avenir"/>
              <a:cs typeface="Avenir"/>
              <a:sym typeface="Avenir"/>
            </a:endParaRPr>
          </a:p>
          <a:p>
            <a:pPr indent="0" lvl="0" marL="457200" rtl="0" algn="l">
              <a:spcBef>
                <a:spcPts val="0"/>
              </a:spcBef>
              <a:spcAft>
                <a:spcPts val="0"/>
              </a:spcAft>
              <a:buNone/>
            </a:pPr>
            <a:r>
              <a:t/>
            </a:r>
            <a:endParaRPr sz="1800">
              <a:solidFill>
                <a:schemeClr val="dk1"/>
              </a:solidFill>
              <a:highlight>
                <a:srgbClr val="FFFFFF"/>
              </a:highlight>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GB" sz="1800">
                <a:solidFill>
                  <a:schemeClr val="dk1"/>
                </a:solidFill>
                <a:highlight>
                  <a:srgbClr val="FFFFFF"/>
                </a:highlight>
                <a:latin typeface="Avenir"/>
                <a:ea typeface="Avenir"/>
                <a:cs typeface="Avenir"/>
                <a:sym typeface="Avenir"/>
              </a:rPr>
              <a:t>Such data is usually processed using real-time computing</a:t>
            </a:r>
            <a:endParaRPr sz="1800">
              <a:solidFill>
                <a:schemeClr val="dk1"/>
              </a:solidFill>
              <a:latin typeface="Avenir"/>
              <a:ea typeface="Avenir"/>
              <a:cs typeface="Avenir"/>
              <a:sym typeface="Avenir"/>
            </a:endParaRPr>
          </a:p>
          <a:p>
            <a:pPr indent="0" lvl="0" marL="0" rtl="0" algn="l">
              <a:spcBef>
                <a:spcPts val="0"/>
              </a:spcBef>
              <a:spcAft>
                <a:spcPts val="0"/>
              </a:spcAft>
              <a:buNone/>
            </a:pPr>
            <a:r>
              <a:t/>
            </a:r>
            <a:endParaRPr sz="1800">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GB" sz="1800">
                <a:solidFill>
                  <a:schemeClr val="dk1"/>
                </a:solidFill>
                <a:highlight>
                  <a:srgbClr val="FFFFFF"/>
                </a:highlight>
                <a:latin typeface="Avenir"/>
                <a:ea typeface="Avenir"/>
                <a:cs typeface="Avenir"/>
                <a:sym typeface="Avenir"/>
              </a:rPr>
              <a:t>Examples: Log files, e-commerce purchases, weather events, utility service usage, geo-location of people and things, server activity, etc</a:t>
            </a:r>
            <a:endParaRPr sz="1800">
              <a:solidFill>
                <a:schemeClr val="dk1"/>
              </a:solidFill>
              <a:latin typeface="Avenir"/>
              <a:ea typeface="Avenir"/>
              <a:cs typeface="Avenir"/>
              <a:sym typeface="Aveni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71"/>
          <p:cNvSpPr/>
          <p:nvPr/>
        </p:nvSpPr>
        <p:spPr>
          <a:xfrm>
            <a:off x="1012059" y="2903176"/>
            <a:ext cx="43758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007" name="Google Shape;1007;p71"/>
          <p:cNvPicPr preferRelativeResize="0"/>
          <p:nvPr/>
        </p:nvPicPr>
        <p:blipFill rotWithShape="1">
          <a:blip r:embed="rId3">
            <a:alphaModFix/>
          </a:blip>
          <a:srcRect b="0" l="0" r="0" t="0"/>
          <a:stretch/>
        </p:blipFill>
        <p:spPr>
          <a:xfrm>
            <a:off x="4761275" y="2991225"/>
            <a:ext cx="366801" cy="110040"/>
          </a:xfrm>
          <a:prstGeom prst="rect">
            <a:avLst/>
          </a:prstGeom>
          <a:noFill/>
          <a:ln>
            <a:noFill/>
          </a:ln>
        </p:spPr>
      </p:pic>
      <p:sp>
        <p:nvSpPr>
          <p:cNvPr id="1008" name="Google Shape;1008;p71"/>
          <p:cNvSpPr txBox="1"/>
          <p:nvPr/>
        </p:nvSpPr>
        <p:spPr>
          <a:xfrm>
            <a:off x="4682958" y="3122845"/>
            <a:ext cx="5649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1009" name="Google Shape;1009;p71"/>
          <p:cNvSpPr txBox="1"/>
          <p:nvPr/>
        </p:nvSpPr>
        <p:spPr>
          <a:xfrm>
            <a:off x="3754709" y="3138578"/>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1010" name="Google Shape;1010;p71"/>
          <p:cNvSpPr txBox="1"/>
          <p:nvPr/>
        </p:nvSpPr>
        <p:spPr>
          <a:xfrm>
            <a:off x="2857501" y="3131920"/>
            <a:ext cx="571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cxnSp>
        <p:nvCxnSpPr>
          <p:cNvPr id="1011" name="Google Shape;1011;p71"/>
          <p:cNvCxnSpPr/>
          <p:nvPr/>
        </p:nvCxnSpPr>
        <p:spPr>
          <a:xfrm>
            <a:off x="2663599" y="289619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1012" name="Google Shape;1012;p71"/>
          <p:cNvCxnSpPr/>
          <p:nvPr/>
        </p:nvCxnSpPr>
        <p:spPr>
          <a:xfrm>
            <a:off x="3582442" y="290285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1013" name="Google Shape;1013;p71"/>
          <p:cNvCxnSpPr/>
          <p:nvPr/>
        </p:nvCxnSpPr>
        <p:spPr>
          <a:xfrm>
            <a:off x="4461333" y="2896190"/>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1014" name="Google Shape;1014;p71"/>
          <p:cNvPicPr preferRelativeResize="0"/>
          <p:nvPr/>
        </p:nvPicPr>
        <p:blipFill rotWithShape="1">
          <a:blip r:embed="rId3">
            <a:alphaModFix/>
          </a:blip>
          <a:srcRect b="0" l="0" r="0" t="0"/>
          <a:stretch/>
        </p:blipFill>
        <p:spPr>
          <a:xfrm>
            <a:off x="3830229" y="2998991"/>
            <a:ext cx="366801" cy="110040"/>
          </a:xfrm>
          <a:prstGeom prst="rect">
            <a:avLst/>
          </a:prstGeom>
          <a:noFill/>
          <a:ln>
            <a:noFill/>
          </a:ln>
        </p:spPr>
      </p:pic>
      <p:pic>
        <p:nvPicPr>
          <p:cNvPr id="1015" name="Google Shape;1015;p71"/>
          <p:cNvPicPr preferRelativeResize="0"/>
          <p:nvPr/>
        </p:nvPicPr>
        <p:blipFill rotWithShape="1">
          <a:blip r:embed="rId3">
            <a:alphaModFix/>
          </a:blip>
          <a:srcRect b="0" l="0" r="0" t="0"/>
          <a:stretch/>
        </p:blipFill>
        <p:spPr>
          <a:xfrm>
            <a:off x="2938022" y="2992333"/>
            <a:ext cx="366801" cy="110040"/>
          </a:xfrm>
          <a:prstGeom prst="rect">
            <a:avLst/>
          </a:prstGeom>
          <a:noFill/>
          <a:ln>
            <a:noFill/>
          </a:ln>
        </p:spPr>
      </p:pic>
      <p:cxnSp>
        <p:nvCxnSpPr>
          <p:cNvPr id="1016" name="Google Shape;1016;p71"/>
          <p:cNvCxnSpPr/>
          <p:nvPr/>
        </p:nvCxnSpPr>
        <p:spPr>
          <a:xfrm>
            <a:off x="1805794" y="2897298"/>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1017" name="Google Shape;1017;p71"/>
          <p:cNvPicPr preferRelativeResize="0"/>
          <p:nvPr/>
        </p:nvPicPr>
        <p:blipFill rotWithShape="1">
          <a:blip r:embed="rId4">
            <a:alphaModFix/>
          </a:blip>
          <a:srcRect b="0" l="0" r="0" t="0"/>
          <a:stretch/>
        </p:blipFill>
        <p:spPr>
          <a:xfrm>
            <a:off x="2003833" y="2979176"/>
            <a:ext cx="410001" cy="149670"/>
          </a:xfrm>
          <a:prstGeom prst="rect">
            <a:avLst/>
          </a:prstGeom>
          <a:noFill/>
          <a:ln>
            <a:noFill/>
          </a:ln>
        </p:spPr>
      </p:pic>
      <p:pic>
        <p:nvPicPr>
          <p:cNvPr id="1018" name="Google Shape;1018;p71"/>
          <p:cNvPicPr preferRelativeResize="0"/>
          <p:nvPr/>
        </p:nvPicPr>
        <p:blipFill rotWithShape="1">
          <a:blip r:embed="rId4">
            <a:alphaModFix/>
          </a:blip>
          <a:srcRect b="0" l="0" r="0" t="0"/>
          <a:stretch/>
        </p:blipFill>
        <p:spPr>
          <a:xfrm>
            <a:off x="1204629" y="2971732"/>
            <a:ext cx="410001" cy="149670"/>
          </a:xfrm>
          <a:prstGeom prst="rect">
            <a:avLst/>
          </a:prstGeom>
          <a:noFill/>
          <a:ln>
            <a:noFill/>
          </a:ln>
        </p:spPr>
      </p:pic>
      <p:sp>
        <p:nvSpPr>
          <p:cNvPr id="1019" name="Google Shape;1019;p71"/>
          <p:cNvSpPr txBox="1"/>
          <p:nvPr/>
        </p:nvSpPr>
        <p:spPr>
          <a:xfrm>
            <a:off x="1964738" y="3138578"/>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1020" name="Google Shape;1020;p71"/>
          <p:cNvSpPr txBox="1"/>
          <p:nvPr/>
        </p:nvSpPr>
        <p:spPr>
          <a:xfrm>
            <a:off x="1159765" y="3131920"/>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1021" name="Google Shape;1021;p71"/>
          <p:cNvSpPr txBox="1"/>
          <p:nvPr/>
        </p:nvSpPr>
        <p:spPr>
          <a:xfrm>
            <a:off x="1203274" y="3323250"/>
            <a:ext cx="478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107</a:t>
            </a:r>
            <a:endParaRPr sz="1100"/>
          </a:p>
        </p:txBody>
      </p:sp>
      <p:sp>
        <p:nvSpPr>
          <p:cNvPr id="1022" name="Google Shape;1022;p71"/>
          <p:cNvSpPr txBox="1"/>
          <p:nvPr/>
        </p:nvSpPr>
        <p:spPr>
          <a:xfrm>
            <a:off x="2025200" y="3323250"/>
            <a:ext cx="410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106</a:t>
            </a:r>
            <a:endParaRPr sz="1100"/>
          </a:p>
        </p:txBody>
      </p:sp>
      <p:sp>
        <p:nvSpPr>
          <p:cNvPr id="1023" name="Google Shape;1023;p71"/>
          <p:cNvSpPr txBox="1"/>
          <p:nvPr/>
        </p:nvSpPr>
        <p:spPr>
          <a:xfrm>
            <a:off x="2934249" y="3325175"/>
            <a:ext cx="478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105</a:t>
            </a:r>
            <a:endParaRPr sz="1100"/>
          </a:p>
        </p:txBody>
      </p:sp>
      <p:sp>
        <p:nvSpPr>
          <p:cNvPr id="1024" name="Google Shape;1024;p71"/>
          <p:cNvSpPr txBox="1"/>
          <p:nvPr/>
        </p:nvSpPr>
        <p:spPr>
          <a:xfrm>
            <a:off x="3853100" y="3325175"/>
            <a:ext cx="410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104</a:t>
            </a:r>
            <a:endParaRPr sz="1100"/>
          </a:p>
        </p:txBody>
      </p:sp>
      <p:sp>
        <p:nvSpPr>
          <p:cNvPr id="1025" name="Google Shape;1025;p71"/>
          <p:cNvSpPr txBox="1"/>
          <p:nvPr/>
        </p:nvSpPr>
        <p:spPr>
          <a:xfrm>
            <a:off x="4751975" y="3325175"/>
            <a:ext cx="478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103</a:t>
            </a:r>
            <a:endParaRPr sz="1100"/>
          </a:p>
        </p:txBody>
      </p:sp>
      <p:cxnSp>
        <p:nvCxnSpPr>
          <p:cNvPr id="1026" name="Google Shape;1026;p71"/>
          <p:cNvCxnSpPr/>
          <p:nvPr/>
        </p:nvCxnSpPr>
        <p:spPr>
          <a:xfrm>
            <a:off x="5387941" y="2598938"/>
            <a:ext cx="2642100" cy="0"/>
          </a:xfrm>
          <a:prstGeom prst="straightConnector1">
            <a:avLst/>
          </a:prstGeom>
          <a:noFill/>
          <a:ln cap="flat" cmpd="sng" w="9525">
            <a:solidFill>
              <a:schemeClr val="dk1"/>
            </a:solidFill>
            <a:prstDash val="solid"/>
            <a:miter lim="800000"/>
            <a:headEnd len="med" w="med" type="triangle"/>
            <a:tailEnd len="med" w="med" type="triangle"/>
          </a:ln>
        </p:spPr>
      </p:cxnSp>
      <p:sp>
        <p:nvSpPr>
          <p:cNvPr id="1027" name="Google Shape;1027;p71"/>
          <p:cNvSpPr txBox="1"/>
          <p:nvPr/>
        </p:nvSpPr>
        <p:spPr>
          <a:xfrm>
            <a:off x="5686325" y="2250100"/>
            <a:ext cx="2343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Older than 24 hours records</a:t>
            </a:r>
            <a:endParaRPr sz="1100"/>
          </a:p>
        </p:txBody>
      </p:sp>
      <p:sp>
        <p:nvSpPr>
          <p:cNvPr id="1028" name="Google Shape;1028;p71"/>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How Kafka Works</a:t>
            </a:r>
            <a:endParaRPr i="0" sz="2600" u="none" cap="none" strike="noStrike">
              <a:solidFill>
                <a:srgbClr val="434343"/>
              </a:solidFill>
              <a:latin typeface="Avenir"/>
              <a:ea typeface="Avenir"/>
              <a:cs typeface="Avenir"/>
              <a:sym typeface="Avenir"/>
            </a:endParaRPr>
          </a:p>
        </p:txBody>
      </p:sp>
      <p:sp>
        <p:nvSpPr>
          <p:cNvPr id="1029" name="Google Shape;1029;p71"/>
          <p:cNvSpPr txBox="1"/>
          <p:nvPr/>
        </p:nvSpPr>
        <p:spPr>
          <a:xfrm>
            <a:off x="430275" y="1278975"/>
            <a:ext cx="8713800" cy="10158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If retention is configured for n days, then messages once published it is available for consumption for configured days and thereafter they are discarded</a:t>
            </a:r>
            <a:endParaRPr sz="1800">
              <a:solidFill>
                <a:schemeClr val="dk1"/>
              </a:solidFill>
              <a:latin typeface="Avenir"/>
              <a:ea typeface="Avenir"/>
              <a:cs typeface="Avenir"/>
              <a:sym typeface="Avenir"/>
            </a:endParaRPr>
          </a:p>
        </p:txBody>
      </p:sp>
      <p:sp>
        <p:nvSpPr>
          <p:cNvPr id="1030" name="Google Shape;1030;p71"/>
          <p:cNvSpPr txBox="1"/>
          <p:nvPr/>
        </p:nvSpPr>
        <p:spPr>
          <a:xfrm>
            <a:off x="430275" y="3945975"/>
            <a:ext cx="8713800" cy="7389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100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After which the records are automatically deleted. Using this policy, your consumer is never down for more than this age limit -  no messages are lost</a:t>
            </a:r>
            <a:endParaRPr sz="1800">
              <a:solidFill>
                <a:schemeClr val="dk1"/>
              </a:solidFill>
              <a:latin typeface="Avenir"/>
              <a:ea typeface="Avenir"/>
              <a:cs typeface="Avenir"/>
              <a:sym typeface="Aveni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72"/>
          <p:cNvSpPr txBox="1"/>
          <p:nvPr>
            <p:ph type="ctrTitle"/>
          </p:nvPr>
        </p:nvSpPr>
        <p:spPr>
          <a:xfrm>
            <a:off x="360000" y="2328000"/>
            <a:ext cx="8555100" cy="793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000"/>
              <a:buNone/>
            </a:pPr>
            <a:r>
              <a:rPr lang="en-GB" sz="4000">
                <a:solidFill>
                  <a:srgbClr val="000000"/>
                </a:solidFill>
                <a:latin typeface="Avenir"/>
                <a:ea typeface="Avenir"/>
                <a:cs typeface="Avenir"/>
                <a:sym typeface="Avenir"/>
              </a:rPr>
              <a:t>Fault Tolerance and Durability</a:t>
            </a:r>
            <a:endParaRPr sz="4000">
              <a:solidFill>
                <a:srgbClr val="000000"/>
              </a:solidFill>
              <a:latin typeface="Avenir"/>
              <a:ea typeface="Avenir"/>
              <a:cs typeface="Avenir"/>
              <a:sym typeface="Aveni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73"/>
          <p:cNvSpPr/>
          <p:nvPr/>
        </p:nvSpPr>
        <p:spPr>
          <a:xfrm>
            <a:off x="1012058" y="2101965"/>
            <a:ext cx="7017900" cy="40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041" name="Google Shape;1041;p73"/>
          <p:cNvPicPr preferRelativeResize="0"/>
          <p:nvPr/>
        </p:nvPicPr>
        <p:blipFill rotWithShape="1">
          <a:blip r:embed="rId3">
            <a:alphaModFix/>
          </a:blip>
          <a:srcRect b="0" l="0" r="0" t="0"/>
          <a:stretch/>
        </p:blipFill>
        <p:spPr>
          <a:xfrm>
            <a:off x="4761275" y="2190014"/>
            <a:ext cx="366801" cy="110040"/>
          </a:xfrm>
          <a:prstGeom prst="rect">
            <a:avLst/>
          </a:prstGeom>
          <a:noFill/>
          <a:ln>
            <a:noFill/>
          </a:ln>
        </p:spPr>
      </p:pic>
      <p:sp>
        <p:nvSpPr>
          <p:cNvPr id="1042" name="Google Shape;1042;p73"/>
          <p:cNvSpPr txBox="1"/>
          <p:nvPr/>
        </p:nvSpPr>
        <p:spPr>
          <a:xfrm>
            <a:off x="4682958" y="2321634"/>
            <a:ext cx="5649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1043" name="Google Shape;1043;p73"/>
          <p:cNvSpPr txBox="1"/>
          <p:nvPr/>
        </p:nvSpPr>
        <p:spPr>
          <a:xfrm>
            <a:off x="3754709" y="2337368"/>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1044" name="Google Shape;1044;p73"/>
          <p:cNvSpPr txBox="1"/>
          <p:nvPr/>
        </p:nvSpPr>
        <p:spPr>
          <a:xfrm>
            <a:off x="2857501" y="2330709"/>
            <a:ext cx="5715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cxnSp>
        <p:nvCxnSpPr>
          <p:cNvPr id="1045" name="Google Shape;1045;p73"/>
          <p:cNvCxnSpPr/>
          <p:nvPr/>
        </p:nvCxnSpPr>
        <p:spPr>
          <a:xfrm>
            <a:off x="2663599" y="2094980"/>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1046" name="Google Shape;1046;p73"/>
          <p:cNvCxnSpPr/>
          <p:nvPr/>
        </p:nvCxnSpPr>
        <p:spPr>
          <a:xfrm>
            <a:off x="3582442" y="2101639"/>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1047" name="Google Shape;1047;p73"/>
          <p:cNvCxnSpPr/>
          <p:nvPr/>
        </p:nvCxnSpPr>
        <p:spPr>
          <a:xfrm>
            <a:off x="4461333" y="2094980"/>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1048" name="Google Shape;1048;p73"/>
          <p:cNvPicPr preferRelativeResize="0"/>
          <p:nvPr/>
        </p:nvPicPr>
        <p:blipFill rotWithShape="1">
          <a:blip r:embed="rId3">
            <a:alphaModFix/>
          </a:blip>
          <a:srcRect b="0" l="0" r="0" t="0"/>
          <a:stretch/>
        </p:blipFill>
        <p:spPr>
          <a:xfrm>
            <a:off x="3830229" y="2197781"/>
            <a:ext cx="366801" cy="110040"/>
          </a:xfrm>
          <a:prstGeom prst="rect">
            <a:avLst/>
          </a:prstGeom>
          <a:noFill/>
          <a:ln>
            <a:noFill/>
          </a:ln>
        </p:spPr>
      </p:pic>
      <p:pic>
        <p:nvPicPr>
          <p:cNvPr id="1049" name="Google Shape;1049;p73"/>
          <p:cNvPicPr preferRelativeResize="0"/>
          <p:nvPr/>
        </p:nvPicPr>
        <p:blipFill rotWithShape="1">
          <a:blip r:embed="rId3">
            <a:alphaModFix/>
          </a:blip>
          <a:srcRect b="0" l="0" r="0" t="0"/>
          <a:stretch/>
        </p:blipFill>
        <p:spPr>
          <a:xfrm>
            <a:off x="2938022" y="2191122"/>
            <a:ext cx="366801" cy="110040"/>
          </a:xfrm>
          <a:prstGeom prst="rect">
            <a:avLst/>
          </a:prstGeom>
          <a:noFill/>
          <a:ln>
            <a:noFill/>
          </a:ln>
        </p:spPr>
      </p:pic>
      <p:cxnSp>
        <p:nvCxnSpPr>
          <p:cNvPr id="1050" name="Google Shape;1050;p73"/>
          <p:cNvCxnSpPr/>
          <p:nvPr/>
        </p:nvCxnSpPr>
        <p:spPr>
          <a:xfrm>
            <a:off x="1805794" y="2096087"/>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1051" name="Google Shape;1051;p73"/>
          <p:cNvCxnSpPr/>
          <p:nvPr/>
        </p:nvCxnSpPr>
        <p:spPr>
          <a:xfrm>
            <a:off x="5387941" y="2096089"/>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1052" name="Google Shape;1052;p73"/>
          <p:cNvCxnSpPr/>
          <p:nvPr/>
        </p:nvCxnSpPr>
        <p:spPr>
          <a:xfrm>
            <a:off x="6233540" y="2096089"/>
            <a:ext cx="0" cy="411600"/>
          </a:xfrm>
          <a:prstGeom prst="straightConnector1">
            <a:avLst/>
          </a:prstGeom>
          <a:noFill/>
          <a:ln cap="flat" cmpd="sng" w="9525">
            <a:solidFill>
              <a:schemeClr val="dk1"/>
            </a:solidFill>
            <a:prstDash val="solid"/>
            <a:miter lim="800000"/>
            <a:headEnd len="sm" w="sm" type="none"/>
            <a:tailEnd len="sm" w="sm" type="none"/>
          </a:ln>
        </p:spPr>
      </p:cxnSp>
      <p:cxnSp>
        <p:nvCxnSpPr>
          <p:cNvPr id="1053" name="Google Shape;1053;p73"/>
          <p:cNvCxnSpPr/>
          <p:nvPr/>
        </p:nvCxnSpPr>
        <p:spPr>
          <a:xfrm>
            <a:off x="7085800" y="2096089"/>
            <a:ext cx="0" cy="411600"/>
          </a:xfrm>
          <a:prstGeom prst="straightConnector1">
            <a:avLst/>
          </a:prstGeom>
          <a:noFill/>
          <a:ln cap="flat" cmpd="sng" w="9525">
            <a:solidFill>
              <a:schemeClr val="dk1"/>
            </a:solidFill>
            <a:prstDash val="solid"/>
            <a:miter lim="800000"/>
            <a:headEnd len="sm" w="sm" type="none"/>
            <a:tailEnd len="sm" w="sm" type="none"/>
          </a:ln>
        </p:spPr>
      </p:cxnSp>
      <p:pic>
        <p:nvPicPr>
          <p:cNvPr id="1054" name="Google Shape;1054;p73"/>
          <p:cNvPicPr preferRelativeResize="0"/>
          <p:nvPr/>
        </p:nvPicPr>
        <p:blipFill rotWithShape="1">
          <a:blip r:embed="rId4">
            <a:alphaModFix/>
          </a:blip>
          <a:srcRect b="0" l="0" r="0" t="0"/>
          <a:stretch/>
        </p:blipFill>
        <p:spPr>
          <a:xfrm>
            <a:off x="5584763" y="2170199"/>
            <a:ext cx="410001" cy="149670"/>
          </a:xfrm>
          <a:prstGeom prst="rect">
            <a:avLst/>
          </a:prstGeom>
          <a:noFill/>
          <a:ln>
            <a:noFill/>
          </a:ln>
        </p:spPr>
      </p:pic>
      <p:pic>
        <p:nvPicPr>
          <p:cNvPr id="1055" name="Google Shape;1055;p73"/>
          <p:cNvPicPr preferRelativeResize="0"/>
          <p:nvPr/>
        </p:nvPicPr>
        <p:blipFill rotWithShape="1">
          <a:blip r:embed="rId3">
            <a:alphaModFix/>
          </a:blip>
          <a:srcRect b="0" l="0" r="0" t="0"/>
          <a:stretch/>
        </p:blipFill>
        <p:spPr>
          <a:xfrm>
            <a:off x="7372446" y="2190413"/>
            <a:ext cx="366801" cy="110040"/>
          </a:xfrm>
          <a:prstGeom prst="rect">
            <a:avLst/>
          </a:prstGeom>
          <a:noFill/>
          <a:ln>
            <a:noFill/>
          </a:ln>
        </p:spPr>
      </p:pic>
      <p:pic>
        <p:nvPicPr>
          <p:cNvPr id="1056" name="Google Shape;1056;p73"/>
          <p:cNvPicPr preferRelativeResize="0"/>
          <p:nvPr/>
        </p:nvPicPr>
        <p:blipFill rotWithShape="1">
          <a:blip r:embed="rId4">
            <a:alphaModFix/>
          </a:blip>
          <a:srcRect b="0" l="0" r="0" t="0"/>
          <a:stretch/>
        </p:blipFill>
        <p:spPr>
          <a:xfrm>
            <a:off x="6462778" y="2170199"/>
            <a:ext cx="410001" cy="149670"/>
          </a:xfrm>
          <a:prstGeom prst="rect">
            <a:avLst/>
          </a:prstGeom>
          <a:noFill/>
          <a:ln>
            <a:noFill/>
          </a:ln>
        </p:spPr>
      </p:pic>
      <p:pic>
        <p:nvPicPr>
          <p:cNvPr id="1057" name="Google Shape;1057;p73"/>
          <p:cNvPicPr preferRelativeResize="0"/>
          <p:nvPr/>
        </p:nvPicPr>
        <p:blipFill rotWithShape="1">
          <a:blip r:embed="rId4">
            <a:alphaModFix/>
          </a:blip>
          <a:srcRect b="0" l="0" r="0" t="0"/>
          <a:stretch/>
        </p:blipFill>
        <p:spPr>
          <a:xfrm>
            <a:off x="2003833" y="2177965"/>
            <a:ext cx="410001" cy="149670"/>
          </a:xfrm>
          <a:prstGeom prst="rect">
            <a:avLst/>
          </a:prstGeom>
          <a:noFill/>
          <a:ln>
            <a:noFill/>
          </a:ln>
        </p:spPr>
      </p:pic>
      <p:pic>
        <p:nvPicPr>
          <p:cNvPr id="1058" name="Google Shape;1058;p73"/>
          <p:cNvPicPr preferRelativeResize="0"/>
          <p:nvPr/>
        </p:nvPicPr>
        <p:blipFill rotWithShape="1">
          <a:blip r:embed="rId4">
            <a:alphaModFix/>
          </a:blip>
          <a:srcRect b="0" l="0" r="0" t="0"/>
          <a:stretch/>
        </p:blipFill>
        <p:spPr>
          <a:xfrm>
            <a:off x="1204629" y="2170521"/>
            <a:ext cx="410001" cy="149670"/>
          </a:xfrm>
          <a:prstGeom prst="rect">
            <a:avLst/>
          </a:prstGeom>
          <a:noFill/>
          <a:ln>
            <a:noFill/>
          </a:ln>
        </p:spPr>
      </p:pic>
      <p:sp>
        <p:nvSpPr>
          <p:cNvPr id="1059" name="Google Shape;1059;p73"/>
          <p:cNvSpPr txBox="1"/>
          <p:nvPr/>
        </p:nvSpPr>
        <p:spPr>
          <a:xfrm>
            <a:off x="5540234" y="2325160"/>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1060" name="Google Shape;1060;p73"/>
          <p:cNvSpPr txBox="1"/>
          <p:nvPr/>
        </p:nvSpPr>
        <p:spPr>
          <a:xfrm>
            <a:off x="6406910" y="2313870"/>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1061" name="Google Shape;1061;p73"/>
          <p:cNvSpPr txBox="1"/>
          <p:nvPr/>
        </p:nvSpPr>
        <p:spPr>
          <a:xfrm>
            <a:off x="7296593" y="2319869"/>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1062" name="Google Shape;1062;p73"/>
          <p:cNvSpPr txBox="1"/>
          <p:nvPr/>
        </p:nvSpPr>
        <p:spPr>
          <a:xfrm>
            <a:off x="1964738" y="2337368"/>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1063" name="Google Shape;1063;p73"/>
          <p:cNvSpPr txBox="1"/>
          <p:nvPr/>
        </p:nvSpPr>
        <p:spPr>
          <a:xfrm>
            <a:off x="1159765" y="2330709"/>
            <a:ext cx="7332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chemeClr val="dk1"/>
                </a:solidFill>
                <a:latin typeface="Calibri"/>
                <a:ea typeface="Calibri"/>
                <a:cs typeface="Calibri"/>
                <a:sym typeface="Calibri"/>
              </a:rPr>
              <a:t>………………</a:t>
            </a:r>
            <a:endParaRPr sz="1100"/>
          </a:p>
        </p:txBody>
      </p:sp>
      <p:sp>
        <p:nvSpPr>
          <p:cNvPr id="1064" name="Google Shape;1064;p73"/>
          <p:cNvSpPr txBox="1"/>
          <p:nvPr/>
        </p:nvSpPr>
        <p:spPr>
          <a:xfrm>
            <a:off x="1203275" y="2522025"/>
            <a:ext cx="410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107</a:t>
            </a:r>
            <a:endParaRPr sz="1100"/>
          </a:p>
        </p:txBody>
      </p:sp>
      <p:sp>
        <p:nvSpPr>
          <p:cNvPr id="1065" name="Google Shape;1065;p73"/>
          <p:cNvSpPr txBox="1"/>
          <p:nvPr/>
        </p:nvSpPr>
        <p:spPr>
          <a:xfrm>
            <a:off x="2025200" y="2522025"/>
            <a:ext cx="439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106</a:t>
            </a:r>
            <a:endParaRPr sz="1100"/>
          </a:p>
        </p:txBody>
      </p:sp>
      <p:sp>
        <p:nvSpPr>
          <p:cNvPr id="1066" name="Google Shape;1066;p73"/>
          <p:cNvSpPr txBox="1"/>
          <p:nvPr/>
        </p:nvSpPr>
        <p:spPr>
          <a:xfrm>
            <a:off x="2934249" y="2523950"/>
            <a:ext cx="410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105</a:t>
            </a:r>
            <a:endParaRPr sz="1100"/>
          </a:p>
        </p:txBody>
      </p:sp>
      <p:sp>
        <p:nvSpPr>
          <p:cNvPr id="1067" name="Google Shape;1067;p73"/>
          <p:cNvSpPr txBox="1"/>
          <p:nvPr/>
        </p:nvSpPr>
        <p:spPr>
          <a:xfrm>
            <a:off x="3853100" y="2523950"/>
            <a:ext cx="410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104</a:t>
            </a:r>
            <a:endParaRPr sz="1100"/>
          </a:p>
        </p:txBody>
      </p:sp>
      <p:sp>
        <p:nvSpPr>
          <p:cNvPr id="1068" name="Google Shape;1068;p73"/>
          <p:cNvSpPr txBox="1"/>
          <p:nvPr/>
        </p:nvSpPr>
        <p:spPr>
          <a:xfrm>
            <a:off x="4751975" y="2523950"/>
            <a:ext cx="439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103</a:t>
            </a:r>
            <a:endParaRPr sz="1100"/>
          </a:p>
        </p:txBody>
      </p:sp>
      <p:sp>
        <p:nvSpPr>
          <p:cNvPr id="1069" name="Google Shape;1069;p73"/>
          <p:cNvSpPr txBox="1"/>
          <p:nvPr/>
        </p:nvSpPr>
        <p:spPr>
          <a:xfrm>
            <a:off x="5637525" y="2523950"/>
            <a:ext cx="439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102</a:t>
            </a:r>
            <a:endParaRPr sz="1100"/>
          </a:p>
        </p:txBody>
      </p:sp>
      <p:sp>
        <p:nvSpPr>
          <p:cNvPr id="1070" name="Google Shape;1070;p73"/>
          <p:cNvSpPr txBox="1"/>
          <p:nvPr/>
        </p:nvSpPr>
        <p:spPr>
          <a:xfrm>
            <a:off x="6494425" y="2531775"/>
            <a:ext cx="410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101</a:t>
            </a:r>
            <a:endParaRPr sz="1100"/>
          </a:p>
        </p:txBody>
      </p:sp>
      <p:sp>
        <p:nvSpPr>
          <p:cNvPr id="1071" name="Google Shape;1071;p73"/>
          <p:cNvSpPr txBox="1"/>
          <p:nvPr/>
        </p:nvSpPr>
        <p:spPr>
          <a:xfrm>
            <a:off x="7395300" y="2523950"/>
            <a:ext cx="439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100</a:t>
            </a:r>
            <a:endParaRPr sz="1100"/>
          </a:p>
        </p:txBody>
      </p:sp>
      <p:pic>
        <p:nvPicPr>
          <p:cNvPr descr="ThinkSystem SR670 Rack Server | Optimized for AI &amp; HPC | Lenovo US" id="1072" name="Google Shape;1072;p73"/>
          <p:cNvPicPr preferRelativeResize="0"/>
          <p:nvPr/>
        </p:nvPicPr>
        <p:blipFill rotWithShape="1">
          <a:blip r:embed="rId5">
            <a:alphaModFix/>
          </a:blip>
          <a:srcRect b="0" l="0" r="0" t="0"/>
          <a:stretch/>
        </p:blipFill>
        <p:spPr>
          <a:xfrm>
            <a:off x="3629476" y="4008801"/>
            <a:ext cx="1508752" cy="1071734"/>
          </a:xfrm>
          <a:prstGeom prst="rect">
            <a:avLst/>
          </a:prstGeom>
          <a:noFill/>
          <a:ln>
            <a:noFill/>
          </a:ln>
        </p:spPr>
      </p:pic>
      <p:cxnSp>
        <p:nvCxnSpPr>
          <p:cNvPr id="1073" name="Google Shape;1073;p73"/>
          <p:cNvCxnSpPr/>
          <p:nvPr/>
        </p:nvCxnSpPr>
        <p:spPr>
          <a:xfrm>
            <a:off x="1012058" y="2531774"/>
            <a:ext cx="3001500" cy="1836000"/>
          </a:xfrm>
          <a:prstGeom prst="straightConnector1">
            <a:avLst/>
          </a:prstGeom>
          <a:noFill/>
          <a:ln cap="flat" cmpd="sng" w="9525">
            <a:solidFill>
              <a:schemeClr val="dk1"/>
            </a:solidFill>
            <a:prstDash val="solid"/>
            <a:miter lim="800000"/>
            <a:headEnd len="sm" w="sm" type="none"/>
            <a:tailEnd len="sm" w="sm" type="none"/>
          </a:ln>
        </p:spPr>
      </p:cxnSp>
      <p:cxnSp>
        <p:nvCxnSpPr>
          <p:cNvPr id="1074" name="Google Shape;1074;p73"/>
          <p:cNvCxnSpPr/>
          <p:nvPr/>
        </p:nvCxnSpPr>
        <p:spPr>
          <a:xfrm flipH="1" rot="10800000">
            <a:off x="5153765" y="2531957"/>
            <a:ext cx="2876100" cy="1749300"/>
          </a:xfrm>
          <a:prstGeom prst="straightConnector1">
            <a:avLst/>
          </a:prstGeom>
          <a:noFill/>
          <a:ln cap="flat" cmpd="sng" w="9525">
            <a:solidFill>
              <a:schemeClr val="dk1"/>
            </a:solidFill>
            <a:prstDash val="solid"/>
            <a:miter lim="800000"/>
            <a:headEnd len="sm" w="sm" type="none"/>
            <a:tailEnd len="sm" w="sm" type="none"/>
          </a:ln>
        </p:spPr>
      </p:cxnSp>
      <p:sp>
        <p:nvSpPr>
          <p:cNvPr id="1075" name="Google Shape;1075;p73"/>
          <p:cNvSpPr txBox="1"/>
          <p:nvPr/>
        </p:nvSpPr>
        <p:spPr>
          <a:xfrm>
            <a:off x="360375" y="360000"/>
            <a:ext cx="48876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Fault Tolerance and Durability</a:t>
            </a:r>
            <a:endParaRPr i="0" sz="2600" u="none" cap="none" strike="noStrike">
              <a:solidFill>
                <a:srgbClr val="434343"/>
              </a:solidFill>
              <a:latin typeface="Avenir"/>
              <a:ea typeface="Avenir"/>
              <a:cs typeface="Avenir"/>
              <a:sym typeface="Avenir"/>
            </a:endParaRPr>
          </a:p>
        </p:txBody>
      </p:sp>
      <p:sp>
        <p:nvSpPr>
          <p:cNvPr id="1076" name="Google Shape;1076;p73"/>
          <p:cNvSpPr txBox="1"/>
          <p:nvPr/>
        </p:nvSpPr>
        <p:spPr>
          <a:xfrm>
            <a:off x="430275" y="1278975"/>
            <a:ext cx="8713800" cy="677100"/>
          </a:xfrm>
          <a:prstGeom prst="rect">
            <a:avLst/>
          </a:prstGeom>
          <a:noFill/>
          <a:ln>
            <a:noFill/>
          </a:ln>
        </p:spPr>
        <p:txBody>
          <a:bodyPr anchorCtr="0" anchor="t" bIns="91425" lIns="91425" spcFirstLastPara="1" rIns="91425" wrap="square" tIns="91425">
            <a:spAutoFit/>
          </a:bodyPr>
          <a:lstStyle/>
          <a:p>
            <a:pPr indent="-330200" lvl="0" marL="457200" rtl="0" algn="l">
              <a:lnSpc>
                <a:spcPct val="90000"/>
              </a:lnSpc>
              <a:spcBef>
                <a:spcPts val="100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Each record is stored on a persistent storage so that if a broker goes down, it can recover when it comes back up</a:t>
            </a:r>
            <a:endParaRPr sz="1600">
              <a:solidFill>
                <a:schemeClr val="dk1"/>
              </a:solidFill>
              <a:latin typeface="Avenir"/>
              <a:ea typeface="Avenir"/>
              <a:cs typeface="Avenir"/>
              <a:sym typeface="Aveni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74"/>
          <p:cNvSpPr/>
          <p:nvPr/>
        </p:nvSpPr>
        <p:spPr>
          <a:xfrm>
            <a:off x="379520" y="2159494"/>
            <a:ext cx="2230500" cy="221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1082" name="Google Shape;1082;p74"/>
          <p:cNvCxnSpPr/>
          <p:nvPr/>
        </p:nvCxnSpPr>
        <p:spPr>
          <a:xfrm>
            <a:off x="2190876" y="2156154"/>
            <a:ext cx="0" cy="226200"/>
          </a:xfrm>
          <a:prstGeom prst="straightConnector1">
            <a:avLst/>
          </a:prstGeom>
          <a:noFill/>
          <a:ln cap="flat" cmpd="sng" w="9525">
            <a:solidFill>
              <a:schemeClr val="dk1"/>
            </a:solidFill>
            <a:prstDash val="solid"/>
            <a:miter lim="800000"/>
            <a:headEnd len="sm" w="sm" type="none"/>
            <a:tailEnd len="sm" w="sm" type="none"/>
          </a:ln>
        </p:spPr>
      </p:cxnSp>
      <p:cxnSp>
        <p:nvCxnSpPr>
          <p:cNvPr id="1083" name="Google Shape;1083;p74"/>
          <p:cNvCxnSpPr/>
          <p:nvPr/>
        </p:nvCxnSpPr>
        <p:spPr>
          <a:xfrm>
            <a:off x="1752538" y="2157263"/>
            <a:ext cx="0" cy="226200"/>
          </a:xfrm>
          <a:prstGeom prst="straightConnector1">
            <a:avLst/>
          </a:prstGeom>
          <a:noFill/>
          <a:ln cap="flat" cmpd="sng" w="9525">
            <a:solidFill>
              <a:schemeClr val="dk1"/>
            </a:solidFill>
            <a:prstDash val="solid"/>
            <a:miter lim="800000"/>
            <a:headEnd len="sm" w="sm" type="none"/>
            <a:tailEnd len="sm" w="sm" type="none"/>
          </a:ln>
        </p:spPr>
      </p:cxnSp>
      <p:cxnSp>
        <p:nvCxnSpPr>
          <p:cNvPr id="1084" name="Google Shape;1084;p74"/>
          <p:cNvCxnSpPr/>
          <p:nvPr/>
        </p:nvCxnSpPr>
        <p:spPr>
          <a:xfrm>
            <a:off x="813723" y="2157263"/>
            <a:ext cx="0" cy="226200"/>
          </a:xfrm>
          <a:prstGeom prst="straightConnector1">
            <a:avLst/>
          </a:prstGeom>
          <a:noFill/>
          <a:ln cap="flat" cmpd="sng" w="9525">
            <a:solidFill>
              <a:schemeClr val="dk1"/>
            </a:solidFill>
            <a:prstDash val="solid"/>
            <a:miter lim="800000"/>
            <a:headEnd len="sm" w="sm" type="none"/>
            <a:tailEnd len="sm" w="sm" type="none"/>
          </a:ln>
        </p:spPr>
      </p:cxnSp>
      <p:cxnSp>
        <p:nvCxnSpPr>
          <p:cNvPr id="1085" name="Google Shape;1085;p74"/>
          <p:cNvCxnSpPr/>
          <p:nvPr/>
        </p:nvCxnSpPr>
        <p:spPr>
          <a:xfrm>
            <a:off x="1273143" y="2155045"/>
            <a:ext cx="0" cy="226200"/>
          </a:xfrm>
          <a:prstGeom prst="straightConnector1">
            <a:avLst/>
          </a:prstGeom>
          <a:noFill/>
          <a:ln cap="flat" cmpd="sng" w="9525">
            <a:solidFill>
              <a:schemeClr val="dk1"/>
            </a:solidFill>
            <a:prstDash val="solid"/>
            <a:miter lim="800000"/>
            <a:headEnd len="sm" w="sm" type="none"/>
            <a:tailEnd len="sm" w="sm" type="none"/>
          </a:ln>
        </p:spPr>
      </p:cxnSp>
      <p:pic>
        <p:nvPicPr>
          <p:cNvPr descr="ThinkSystem SR670 Rack Server | Optimized for AI &amp; HPC | Lenovo US" id="1086" name="Google Shape;1086;p74"/>
          <p:cNvPicPr preferRelativeResize="0"/>
          <p:nvPr/>
        </p:nvPicPr>
        <p:blipFill rotWithShape="1">
          <a:blip r:embed="rId3">
            <a:alphaModFix/>
          </a:blip>
          <a:srcRect b="0" l="0" r="0" t="0"/>
          <a:stretch/>
        </p:blipFill>
        <p:spPr>
          <a:xfrm>
            <a:off x="572614" y="2943479"/>
            <a:ext cx="1508752" cy="1071734"/>
          </a:xfrm>
          <a:prstGeom prst="rect">
            <a:avLst/>
          </a:prstGeom>
          <a:noFill/>
          <a:ln>
            <a:noFill/>
          </a:ln>
        </p:spPr>
      </p:pic>
      <p:pic>
        <p:nvPicPr>
          <p:cNvPr descr="ThinkSystem SR670 Rack Server | Optimized for AI &amp; HPC | Lenovo US" id="1087" name="Google Shape;1087;p74"/>
          <p:cNvPicPr preferRelativeResize="0"/>
          <p:nvPr/>
        </p:nvPicPr>
        <p:blipFill rotWithShape="1">
          <a:blip r:embed="rId3">
            <a:alphaModFix/>
          </a:blip>
          <a:srcRect b="0" l="0" r="0" t="0"/>
          <a:stretch/>
        </p:blipFill>
        <p:spPr>
          <a:xfrm>
            <a:off x="3817623" y="2913928"/>
            <a:ext cx="1508752" cy="1071734"/>
          </a:xfrm>
          <a:prstGeom prst="rect">
            <a:avLst/>
          </a:prstGeom>
          <a:noFill/>
          <a:ln>
            <a:noFill/>
          </a:ln>
        </p:spPr>
      </p:pic>
      <p:pic>
        <p:nvPicPr>
          <p:cNvPr descr="ThinkSystem SR670 Rack Server | Optimized for AI &amp; HPC | Lenovo US" id="1088" name="Google Shape;1088;p74"/>
          <p:cNvPicPr preferRelativeResize="0"/>
          <p:nvPr/>
        </p:nvPicPr>
        <p:blipFill rotWithShape="1">
          <a:blip r:embed="rId3">
            <a:alphaModFix/>
          </a:blip>
          <a:srcRect b="0" l="0" r="0" t="0"/>
          <a:stretch/>
        </p:blipFill>
        <p:spPr>
          <a:xfrm>
            <a:off x="7065959" y="2943479"/>
            <a:ext cx="1508752" cy="1071734"/>
          </a:xfrm>
          <a:prstGeom prst="rect">
            <a:avLst/>
          </a:prstGeom>
          <a:noFill/>
          <a:ln>
            <a:noFill/>
          </a:ln>
        </p:spPr>
      </p:pic>
      <p:sp>
        <p:nvSpPr>
          <p:cNvPr id="1089" name="Google Shape;1089;p74"/>
          <p:cNvSpPr txBox="1"/>
          <p:nvPr/>
        </p:nvSpPr>
        <p:spPr>
          <a:xfrm>
            <a:off x="741650" y="2498375"/>
            <a:ext cx="1605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Partition Leader</a:t>
            </a:r>
            <a:endParaRPr sz="1100"/>
          </a:p>
        </p:txBody>
      </p:sp>
      <p:sp>
        <p:nvSpPr>
          <p:cNvPr id="1090" name="Google Shape;1090;p74"/>
          <p:cNvSpPr txBox="1"/>
          <p:nvPr/>
        </p:nvSpPr>
        <p:spPr>
          <a:xfrm>
            <a:off x="909327" y="4015225"/>
            <a:ext cx="94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Broker 1</a:t>
            </a:r>
            <a:endParaRPr sz="1100"/>
          </a:p>
        </p:txBody>
      </p:sp>
      <p:sp>
        <p:nvSpPr>
          <p:cNvPr id="1091" name="Google Shape;1091;p74"/>
          <p:cNvSpPr txBox="1"/>
          <p:nvPr/>
        </p:nvSpPr>
        <p:spPr>
          <a:xfrm>
            <a:off x="4239123" y="3907500"/>
            <a:ext cx="855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Broker 2</a:t>
            </a:r>
            <a:endParaRPr sz="1100"/>
          </a:p>
        </p:txBody>
      </p:sp>
      <p:sp>
        <p:nvSpPr>
          <p:cNvPr id="1092" name="Google Shape;1092;p74"/>
          <p:cNvSpPr txBox="1"/>
          <p:nvPr/>
        </p:nvSpPr>
        <p:spPr>
          <a:xfrm>
            <a:off x="7456201" y="3908600"/>
            <a:ext cx="787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Broker 3</a:t>
            </a:r>
            <a:endParaRPr sz="1100"/>
          </a:p>
        </p:txBody>
      </p:sp>
      <p:sp>
        <p:nvSpPr>
          <p:cNvPr id="1093" name="Google Shape;1093;p74"/>
          <p:cNvSpPr txBox="1"/>
          <p:nvPr/>
        </p:nvSpPr>
        <p:spPr>
          <a:xfrm>
            <a:off x="360375" y="360000"/>
            <a:ext cx="48876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Fault Tolerance and Durability</a:t>
            </a:r>
            <a:endParaRPr i="0" sz="2600" u="none" cap="none" strike="noStrike">
              <a:solidFill>
                <a:srgbClr val="434343"/>
              </a:solidFill>
              <a:latin typeface="Avenir"/>
              <a:ea typeface="Avenir"/>
              <a:cs typeface="Avenir"/>
              <a:sym typeface="Avenir"/>
            </a:endParaRPr>
          </a:p>
        </p:txBody>
      </p:sp>
      <p:sp>
        <p:nvSpPr>
          <p:cNvPr id="1094" name="Google Shape;1094;p74"/>
          <p:cNvSpPr txBox="1"/>
          <p:nvPr/>
        </p:nvSpPr>
        <p:spPr>
          <a:xfrm>
            <a:off x="430275" y="1278975"/>
            <a:ext cx="8713800" cy="677100"/>
          </a:xfrm>
          <a:prstGeom prst="rect">
            <a:avLst/>
          </a:prstGeom>
          <a:noFill/>
          <a:ln>
            <a:noFill/>
          </a:ln>
        </p:spPr>
        <p:txBody>
          <a:bodyPr anchorCtr="0" anchor="t" bIns="91425" lIns="91425" spcFirstLastPara="1" rIns="91425" wrap="square" tIns="91425">
            <a:spAutoFit/>
          </a:bodyPr>
          <a:lstStyle/>
          <a:p>
            <a:pPr indent="-330200" lvl="0" marL="457200" rtl="0" algn="l">
              <a:lnSpc>
                <a:spcPct val="90000"/>
              </a:lnSpc>
              <a:spcBef>
                <a:spcPts val="100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Kafka replicates partitions so that when a broker goes down a backup partition takes over and processing can resume</a:t>
            </a:r>
            <a:endParaRPr sz="1600">
              <a:solidFill>
                <a:schemeClr val="dk1"/>
              </a:solidFill>
              <a:latin typeface="Avenir"/>
              <a:ea typeface="Avenir"/>
              <a:cs typeface="Avenir"/>
              <a:sym typeface="Aveni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pic>
        <p:nvPicPr>
          <p:cNvPr descr="ThinkSystem SR670 Rack Server | Optimized for AI &amp; HPC | Lenovo US" id="1099" name="Google Shape;1099;p75"/>
          <p:cNvPicPr preferRelativeResize="0"/>
          <p:nvPr/>
        </p:nvPicPr>
        <p:blipFill rotWithShape="1">
          <a:blip r:embed="rId3">
            <a:alphaModFix/>
          </a:blip>
          <a:srcRect b="0" l="0" r="0" t="0"/>
          <a:stretch/>
        </p:blipFill>
        <p:spPr>
          <a:xfrm>
            <a:off x="572614" y="2943479"/>
            <a:ext cx="1508752" cy="1071734"/>
          </a:xfrm>
          <a:prstGeom prst="rect">
            <a:avLst/>
          </a:prstGeom>
          <a:noFill/>
          <a:ln>
            <a:noFill/>
          </a:ln>
        </p:spPr>
      </p:pic>
      <p:pic>
        <p:nvPicPr>
          <p:cNvPr descr="ThinkSystem SR670 Rack Server | Optimized for AI &amp; HPC | Lenovo US" id="1100" name="Google Shape;1100;p75"/>
          <p:cNvPicPr preferRelativeResize="0"/>
          <p:nvPr/>
        </p:nvPicPr>
        <p:blipFill rotWithShape="1">
          <a:blip r:embed="rId3">
            <a:alphaModFix/>
          </a:blip>
          <a:srcRect b="0" l="0" r="0" t="0"/>
          <a:stretch/>
        </p:blipFill>
        <p:spPr>
          <a:xfrm>
            <a:off x="3817623" y="2913928"/>
            <a:ext cx="1508752" cy="1071734"/>
          </a:xfrm>
          <a:prstGeom prst="rect">
            <a:avLst/>
          </a:prstGeom>
          <a:noFill/>
          <a:ln>
            <a:noFill/>
          </a:ln>
        </p:spPr>
      </p:pic>
      <p:pic>
        <p:nvPicPr>
          <p:cNvPr descr="ThinkSystem SR670 Rack Server | Optimized for AI &amp; HPC | Lenovo US" id="1101" name="Google Shape;1101;p75"/>
          <p:cNvPicPr preferRelativeResize="0"/>
          <p:nvPr/>
        </p:nvPicPr>
        <p:blipFill rotWithShape="1">
          <a:blip r:embed="rId3">
            <a:alphaModFix/>
          </a:blip>
          <a:srcRect b="0" l="0" r="0" t="0"/>
          <a:stretch/>
        </p:blipFill>
        <p:spPr>
          <a:xfrm>
            <a:off x="7065959" y="2943479"/>
            <a:ext cx="1508752" cy="1071734"/>
          </a:xfrm>
          <a:prstGeom prst="rect">
            <a:avLst/>
          </a:prstGeom>
          <a:noFill/>
          <a:ln>
            <a:noFill/>
          </a:ln>
        </p:spPr>
      </p:pic>
      <p:sp>
        <p:nvSpPr>
          <p:cNvPr id="1102" name="Google Shape;1102;p75"/>
          <p:cNvSpPr txBox="1"/>
          <p:nvPr/>
        </p:nvSpPr>
        <p:spPr>
          <a:xfrm>
            <a:off x="3611001" y="4506150"/>
            <a:ext cx="1825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Replication Factor = 3</a:t>
            </a:r>
            <a:endParaRPr sz="1100"/>
          </a:p>
        </p:txBody>
      </p:sp>
      <p:sp>
        <p:nvSpPr>
          <p:cNvPr id="1103" name="Google Shape;1103;p75"/>
          <p:cNvSpPr txBox="1"/>
          <p:nvPr/>
        </p:nvSpPr>
        <p:spPr>
          <a:xfrm>
            <a:off x="909327" y="4015225"/>
            <a:ext cx="94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Broker 1</a:t>
            </a:r>
            <a:endParaRPr sz="1100"/>
          </a:p>
        </p:txBody>
      </p:sp>
      <p:sp>
        <p:nvSpPr>
          <p:cNvPr id="1104" name="Google Shape;1104;p75"/>
          <p:cNvSpPr txBox="1"/>
          <p:nvPr/>
        </p:nvSpPr>
        <p:spPr>
          <a:xfrm>
            <a:off x="4239123" y="3907500"/>
            <a:ext cx="855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Broker 2</a:t>
            </a:r>
            <a:endParaRPr sz="1100"/>
          </a:p>
        </p:txBody>
      </p:sp>
      <p:sp>
        <p:nvSpPr>
          <p:cNvPr id="1105" name="Google Shape;1105;p75"/>
          <p:cNvSpPr txBox="1"/>
          <p:nvPr/>
        </p:nvSpPr>
        <p:spPr>
          <a:xfrm>
            <a:off x="7456201" y="3908600"/>
            <a:ext cx="787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Broker 3</a:t>
            </a:r>
            <a:endParaRPr sz="1100"/>
          </a:p>
        </p:txBody>
      </p:sp>
      <p:sp>
        <p:nvSpPr>
          <p:cNvPr id="1106" name="Google Shape;1106;p75"/>
          <p:cNvSpPr txBox="1"/>
          <p:nvPr/>
        </p:nvSpPr>
        <p:spPr>
          <a:xfrm>
            <a:off x="360375" y="360000"/>
            <a:ext cx="48876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Fault Tolerance and Durability</a:t>
            </a:r>
            <a:endParaRPr i="0" sz="2600" u="none" cap="none" strike="noStrike">
              <a:solidFill>
                <a:srgbClr val="434343"/>
              </a:solidFill>
              <a:latin typeface="Avenir"/>
              <a:ea typeface="Avenir"/>
              <a:cs typeface="Avenir"/>
              <a:sym typeface="Avenir"/>
            </a:endParaRPr>
          </a:p>
        </p:txBody>
      </p:sp>
      <p:sp>
        <p:nvSpPr>
          <p:cNvPr id="1107" name="Google Shape;1107;p75"/>
          <p:cNvSpPr/>
          <p:nvPr/>
        </p:nvSpPr>
        <p:spPr>
          <a:xfrm>
            <a:off x="379520" y="2159494"/>
            <a:ext cx="2230500" cy="221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1108" name="Google Shape;1108;p75"/>
          <p:cNvCxnSpPr/>
          <p:nvPr/>
        </p:nvCxnSpPr>
        <p:spPr>
          <a:xfrm>
            <a:off x="2190876" y="2156154"/>
            <a:ext cx="0" cy="226200"/>
          </a:xfrm>
          <a:prstGeom prst="straightConnector1">
            <a:avLst/>
          </a:prstGeom>
          <a:noFill/>
          <a:ln cap="flat" cmpd="sng" w="9525">
            <a:solidFill>
              <a:schemeClr val="dk1"/>
            </a:solidFill>
            <a:prstDash val="solid"/>
            <a:miter lim="800000"/>
            <a:headEnd len="sm" w="sm" type="none"/>
            <a:tailEnd len="sm" w="sm" type="none"/>
          </a:ln>
        </p:spPr>
      </p:cxnSp>
      <p:cxnSp>
        <p:nvCxnSpPr>
          <p:cNvPr id="1109" name="Google Shape;1109;p75"/>
          <p:cNvCxnSpPr/>
          <p:nvPr/>
        </p:nvCxnSpPr>
        <p:spPr>
          <a:xfrm>
            <a:off x="1752538" y="2157263"/>
            <a:ext cx="0" cy="226200"/>
          </a:xfrm>
          <a:prstGeom prst="straightConnector1">
            <a:avLst/>
          </a:prstGeom>
          <a:noFill/>
          <a:ln cap="flat" cmpd="sng" w="9525">
            <a:solidFill>
              <a:schemeClr val="dk1"/>
            </a:solidFill>
            <a:prstDash val="solid"/>
            <a:miter lim="800000"/>
            <a:headEnd len="sm" w="sm" type="none"/>
            <a:tailEnd len="sm" w="sm" type="none"/>
          </a:ln>
        </p:spPr>
      </p:cxnSp>
      <p:cxnSp>
        <p:nvCxnSpPr>
          <p:cNvPr id="1110" name="Google Shape;1110;p75"/>
          <p:cNvCxnSpPr/>
          <p:nvPr/>
        </p:nvCxnSpPr>
        <p:spPr>
          <a:xfrm>
            <a:off x="813723" y="2157263"/>
            <a:ext cx="0" cy="226200"/>
          </a:xfrm>
          <a:prstGeom prst="straightConnector1">
            <a:avLst/>
          </a:prstGeom>
          <a:noFill/>
          <a:ln cap="flat" cmpd="sng" w="9525">
            <a:solidFill>
              <a:schemeClr val="dk1"/>
            </a:solidFill>
            <a:prstDash val="solid"/>
            <a:miter lim="800000"/>
            <a:headEnd len="sm" w="sm" type="none"/>
            <a:tailEnd len="sm" w="sm" type="none"/>
          </a:ln>
        </p:spPr>
      </p:cxnSp>
      <p:cxnSp>
        <p:nvCxnSpPr>
          <p:cNvPr id="1111" name="Google Shape;1111;p75"/>
          <p:cNvCxnSpPr/>
          <p:nvPr/>
        </p:nvCxnSpPr>
        <p:spPr>
          <a:xfrm>
            <a:off x="1273143" y="2155045"/>
            <a:ext cx="0" cy="226200"/>
          </a:xfrm>
          <a:prstGeom prst="straightConnector1">
            <a:avLst/>
          </a:prstGeom>
          <a:noFill/>
          <a:ln cap="flat" cmpd="sng" w="9525">
            <a:solidFill>
              <a:schemeClr val="dk1"/>
            </a:solidFill>
            <a:prstDash val="solid"/>
            <a:miter lim="800000"/>
            <a:headEnd len="sm" w="sm" type="none"/>
            <a:tailEnd len="sm" w="sm" type="none"/>
          </a:ln>
        </p:spPr>
      </p:cxnSp>
      <p:sp>
        <p:nvSpPr>
          <p:cNvPr id="1112" name="Google Shape;1112;p75"/>
          <p:cNvSpPr txBox="1"/>
          <p:nvPr/>
        </p:nvSpPr>
        <p:spPr>
          <a:xfrm>
            <a:off x="741650" y="2498375"/>
            <a:ext cx="1605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Partition Leader</a:t>
            </a:r>
            <a:endParaRPr sz="1100"/>
          </a:p>
        </p:txBody>
      </p:sp>
      <p:sp>
        <p:nvSpPr>
          <p:cNvPr id="1113" name="Google Shape;1113;p75"/>
          <p:cNvSpPr txBox="1"/>
          <p:nvPr/>
        </p:nvSpPr>
        <p:spPr>
          <a:xfrm>
            <a:off x="430275" y="1278975"/>
            <a:ext cx="8713800" cy="692700"/>
          </a:xfrm>
          <a:prstGeom prst="rect">
            <a:avLst/>
          </a:prstGeom>
          <a:noFill/>
          <a:ln>
            <a:noFill/>
          </a:ln>
        </p:spPr>
        <p:txBody>
          <a:bodyPr anchorCtr="0" anchor="t" bIns="91425" lIns="91425" spcFirstLastPara="1" rIns="91425" wrap="square" tIns="91425">
            <a:spAutoFit/>
          </a:bodyPr>
          <a:lstStyle/>
          <a:p>
            <a:pPr indent="-336550" lvl="0" marL="457200" rtl="0" algn="l">
              <a:lnSpc>
                <a:spcPct val="90000"/>
              </a:lnSpc>
              <a:spcBef>
                <a:spcPts val="1000"/>
              </a:spcBef>
              <a:spcAft>
                <a:spcPts val="0"/>
              </a:spcAft>
              <a:buClr>
                <a:schemeClr val="dk1"/>
              </a:buClr>
              <a:buSzPts val="1700"/>
              <a:buFont typeface="Avenir"/>
              <a:buChar char="●"/>
            </a:pPr>
            <a:r>
              <a:rPr lang="en-GB" sz="1600">
                <a:solidFill>
                  <a:schemeClr val="dk1"/>
                </a:solidFill>
                <a:latin typeface="Avenir"/>
                <a:ea typeface="Avenir"/>
                <a:cs typeface="Avenir"/>
                <a:sym typeface="Avenir"/>
              </a:rPr>
              <a:t>This replication is configured using a replication factor. For example, a replication factor of 3 leads to 3 copies of the partition</a:t>
            </a:r>
            <a:endParaRPr sz="2000">
              <a:solidFill>
                <a:schemeClr val="dk1"/>
              </a:solidFill>
              <a:latin typeface="Avenir"/>
              <a:ea typeface="Avenir"/>
              <a:cs typeface="Avenir"/>
              <a:sym typeface="Avenir"/>
            </a:endParaRPr>
          </a:p>
        </p:txBody>
      </p:sp>
      <p:sp>
        <p:nvSpPr>
          <p:cNvPr id="1114" name="Google Shape;1114;p75"/>
          <p:cNvSpPr/>
          <p:nvPr/>
        </p:nvSpPr>
        <p:spPr>
          <a:xfrm>
            <a:off x="3456744" y="2159494"/>
            <a:ext cx="2230500" cy="221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1115" name="Google Shape;1115;p75"/>
          <p:cNvCxnSpPr/>
          <p:nvPr/>
        </p:nvCxnSpPr>
        <p:spPr>
          <a:xfrm>
            <a:off x="5268100" y="2156154"/>
            <a:ext cx="0" cy="226200"/>
          </a:xfrm>
          <a:prstGeom prst="straightConnector1">
            <a:avLst/>
          </a:prstGeom>
          <a:noFill/>
          <a:ln cap="flat" cmpd="sng" w="9525">
            <a:solidFill>
              <a:schemeClr val="dk1"/>
            </a:solidFill>
            <a:prstDash val="solid"/>
            <a:miter lim="800000"/>
            <a:headEnd len="sm" w="sm" type="none"/>
            <a:tailEnd len="sm" w="sm" type="none"/>
          </a:ln>
        </p:spPr>
      </p:cxnSp>
      <p:cxnSp>
        <p:nvCxnSpPr>
          <p:cNvPr id="1116" name="Google Shape;1116;p75"/>
          <p:cNvCxnSpPr/>
          <p:nvPr/>
        </p:nvCxnSpPr>
        <p:spPr>
          <a:xfrm>
            <a:off x="4829762" y="2157263"/>
            <a:ext cx="0" cy="226200"/>
          </a:xfrm>
          <a:prstGeom prst="straightConnector1">
            <a:avLst/>
          </a:prstGeom>
          <a:noFill/>
          <a:ln cap="flat" cmpd="sng" w="9525">
            <a:solidFill>
              <a:schemeClr val="dk1"/>
            </a:solidFill>
            <a:prstDash val="solid"/>
            <a:miter lim="800000"/>
            <a:headEnd len="sm" w="sm" type="none"/>
            <a:tailEnd len="sm" w="sm" type="none"/>
          </a:ln>
        </p:spPr>
      </p:cxnSp>
      <p:cxnSp>
        <p:nvCxnSpPr>
          <p:cNvPr id="1117" name="Google Shape;1117;p75"/>
          <p:cNvCxnSpPr/>
          <p:nvPr/>
        </p:nvCxnSpPr>
        <p:spPr>
          <a:xfrm>
            <a:off x="3890947" y="2157263"/>
            <a:ext cx="0" cy="226200"/>
          </a:xfrm>
          <a:prstGeom prst="straightConnector1">
            <a:avLst/>
          </a:prstGeom>
          <a:noFill/>
          <a:ln cap="flat" cmpd="sng" w="9525">
            <a:solidFill>
              <a:schemeClr val="dk1"/>
            </a:solidFill>
            <a:prstDash val="solid"/>
            <a:miter lim="800000"/>
            <a:headEnd len="sm" w="sm" type="none"/>
            <a:tailEnd len="sm" w="sm" type="none"/>
          </a:ln>
        </p:spPr>
      </p:cxnSp>
      <p:cxnSp>
        <p:nvCxnSpPr>
          <p:cNvPr id="1118" name="Google Shape;1118;p75"/>
          <p:cNvCxnSpPr/>
          <p:nvPr/>
        </p:nvCxnSpPr>
        <p:spPr>
          <a:xfrm>
            <a:off x="4350367" y="2155045"/>
            <a:ext cx="0" cy="226200"/>
          </a:xfrm>
          <a:prstGeom prst="straightConnector1">
            <a:avLst/>
          </a:prstGeom>
          <a:noFill/>
          <a:ln cap="flat" cmpd="sng" w="9525">
            <a:solidFill>
              <a:schemeClr val="dk1"/>
            </a:solidFill>
            <a:prstDash val="solid"/>
            <a:miter lim="800000"/>
            <a:headEnd len="sm" w="sm" type="none"/>
            <a:tailEnd len="sm" w="sm" type="none"/>
          </a:ln>
        </p:spPr>
      </p:cxnSp>
      <p:sp>
        <p:nvSpPr>
          <p:cNvPr id="1119" name="Google Shape;1119;p75"/>
          <p:cNvSpPr/>
          <p:nvPr/>
        </p:nvSpPr>
        <p:spPr>
          <a:xfrm>
            <a:off x="6604988" y="2159494"/>
            <a:ext cx="2230500" cy="221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1120" name="Google Shape;1120;p75"/>
          <p:cNvCxnSpPr/>
          <p:nvPr/>
        </p:nvCxnSpPr>
        <p:spPr>
          <a:xfrm>
            <a:off x="8416344" y="2156154"/>
            <a:ext cx="0" cy="226200"/>
          </a:xfrm>
          <a:prstGeom prst="straightConnector1">
            <a:avLst/>
          </a:prstGeom>
          <a:noFill/>
          <a:ln cap="flat" cmpd="sng" w="9525">
            <a:solidFill>
              <a:schemeClr val="dk1"/>
            </a:solidFill>
            <a:prstDash val="solid"/>
            <a:miter lim="800000"/>
            <a:headEnd len="sm" w="sm" type="none"/>
            <a:tailEnd len="sm" w="sm" type="none"/>
          </a:ln>
        </p:spPr>
      </p:cxnSp>
      <p:cxnSp>
        <p:nvCxnSpPr>
          <p:cNvPr id="1121" name="Google Shape;1121;p75"/>
          <p:cNvCxnSpPr/>
          <p:nvPr/>
        </p:nvCxnSpPr>
        <p:spPr>
          <a:xfrm>
            <a:off x="7978005" y="2157263"/>
            <a:ext cx="0" cy="226200"/>
          </a:xfrm>
          <a:prstGeom prst="straightConnector1">
            <a:avLst/>
          </a:prstGeom>
          <a:noFill/>
          <a:ln cap="flat" cmpd="sng" w="9525">
            <a:solidFill>
              <a:schemeClr val="dk1"/>
            </a:solidFill>
            <a:prstDash val="solid"/>
            <a:miter lim="800000"/>
            <a:headEnd len="sm" w="sm" type="none"/>
            <a:tailEnd len="sm" w="sm" type="none"/>
          </a:ln>
        </p:spPr>
      </p:cxnSp>
      <p:cxnSp>
        <p:nvCxnSpPr>
          <p:cNvPr id="1122" name="Google Shape;1122;p75"/>
          <p:cNvCxnSpPr/>
          <p:nvPr/>
        </p:nvCxnSpPr>
        <p:spPr>
          <a:xfrm>
            <a:off x="7039191" y="2157263"/>
            <a:ext cx="0" cy="226200"/>
          </a:xfrm>
          <a:prstGeom prst="straightConnector1">
            <a:avLst/>
          </a:prstGeom>
          <a:noFill/>
          <a:ln cap="flat" cmpd="sng" w="9525">
            <a:solidFill>
              <a:schemeClr val="dk1"/>
            </a:solidFill>
            <a:prstDash val="solid"/>
            <a:miter lim="800000"/>
            <a:headEnd len="sm" w="sm" type="none"/>
            <a:tailEnd len="sm" w="sm" type="none"/>
          </a:ln>
        </p:spPr>
      </p:cxnSp>
      <p:cxnSp>
        <p:nvCxnSpPr>
          <p:cNvPr id="1123" name="Google Shape;1123;p75"/>
          <p:cNvCxnSpPr/>
          <p:nvPr/>
        </p:nvCxnSpPr>
        <p:spPr>
          <a:xfrm>
            <a:off x="7498611" y="2155045"/>
            <a:ext cx="0" cy="226200"/>
          </a:xfrm>
          <a:prstGeom prst="straightConnector1">
            <a:avLst/>
          </a:prstGeom>
          <a:noFill/>
          <a:ln cap="flat" cmpd="sng" w="9525">
            <a:solidFill>
              <a:schemeClr val="dk1"/>
            </a:solidFill>
            <a:prstDash val="solid"/>
            <a:miter lim="800000"/>
            <a:headEnd len="sm" w="sm" type="none"/>
            <a:tailEnd len="sm" w="sm" type="none"/>
          </a:ln>
        </p:spPr>
      </p:cxnSp>
      <p:sp>
        <p:nvSpPr>
          <p:cNvPr id="1124" name="Google Shape;1124;p75"/>
          <p:cNvSpPr txBox="1"/>
          <p:nvPr/>
        </p:nvSpPr>
        <p:spPr>
          <a:xfrm>
            <a:off x="3825522" y="2506150"/>
            <a:ext cx="1953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Partition Backup1</a:t>
            </a:r>
            <a:endParaRPr sz="1100"/>
          </a:p>
        </p:txBody>
      </p:sp>
      <p:sp>
        <p:nvSpPr>
          <p:cNvPr id="1125" name="Google Shape;1125;p75"/>
          <p:cNvSpPr txBox="1"/>
          <p:nvPr/>
        </p:nvSpPr>
        <p:spPr>
          <a:xfrm>
            <a:off x="6975999" y="2500600"/>
            <a:ext cx="1648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Partition Backup2</a:t>
            </a:r>
            <a:endParaRPr sz="1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pic>
        <p:nvPicPr>
          <p:cNvPr descr="ThinkSystem SR670 Rack Server | Optimized for AI &amp; HPC | Lenovo US" id="1130" name="Google Shape;1130;p76"/>
          <p:cNvPicPr preferRelativeResize="0"/>
          <p:nvPr/>
        </p:nvPicPr>
        <p:blipFill rotWithShape="1">
          <a:blip r:embed="rId3">
            <a:alphaModFix/>
          </a:blip>
          <a:srcRect b="0" l="0" r="0" t="0"/>
          <a:stretch/>
        </p:blipFill>
        <p:spPr>
          <a:xfrm>
            <a:off x="572614" y="2943479"/>
            <a:ext cx="1508752" cy="1071734"/>
          </a:xfrm>
          <a:prstGeom prst="rect">
            <a:avLst/>
          </a:prstGeom>
          <a:noFill/>
          <a:ln>
            <a:noFill/>
          </a:ln>
        </p:spPr>
      </p:pic>
      <p:pic>
        <p:nvPicPr>
          <p:cNvPr descr="ThinkSystem SR670 Rack Server | Optimized for AI &amp; HPC | Lenovo US" id="1131" name="Google Shape;1131;p76"/>
          <p:cNvPicPr preferRelativeResize="0"/>
          <p:nvPr/>
        </p:nvPicPr>
        <p:blipFill rotWithShape="1">
          <a:blip r:embed="rId3">
            <a:alphaModFix/>
          </a:blip>
          <a:srcRect b="0" l="0" r="0" t="0"/>
          <a:stretch/>
        </p:blipFill>
        <p:spPr>
          <a:xfrm>
            <a:off x="3817623" y="2913928"/>
            <a:ext cx="1508752" cy="1071734"/>
          </a:xfrm>
          <a:prstGeom prst="rect">
            <a:avLst/>
          </a:prstGeom>
          <a:noFill/>
          <a:ln>
            <a:noFill/>
          </a:ln>
        </p:spPr>
      </p:pic>
      <p:pic>
        <p:nvPicPr>
          <p:cNvPr descr="ThinkSystem SR670 Rack Server | Optimized for AI &amp; HPC | Lenovo US" id="1132" name="Google Shape;1132;p76"/>
          <p:cNvPicPr preferRelativeResize="0"/>
          <p:nvPr/>
        </p:nvPicPr>
        <p:blipFill rotWithShape="1">
          <a:blip r:embed="rId3">
            <a:alphaModFix/>
          </a:blip>
          <a:srcRect b="0" l="0" r="0" t="0"/>
          <a:stretch/>
        </p:blipFill>
        <p:spPr>
          <a:xfrm>
            <a:off x="7065959" y="2943479"/>
            <a:ext cx="1508752" cy="1071734"/>
          </a:xfrm>
          <a:prstGeom prst="rect">
            <a:avLst/>
          </a:prstGeom>
          <a:noFill/>
          <a:ln>
            <a:noFill/>
          </a:ln>
        </p:spPr>
      </p:pic>
      <p:sp>
        <p:nvSpPr>
          <p:cNvPr id="1133" name="Google Shape;1133;p76"/>
          <p:cNvSpPr txBox="1"/>
          <p:nvPr/>
        </p:nvSpPr>
        <p:spPr>
          <a:xfrm>
            <a:off x="3611001" y="4506150"/>
            <a:ext cx="1825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Replication Factor = 3</a:t>
            </a:r>
            <a:endParaRPr sz="1100"/>
          </a:p>
        </p:txBody>
      </p:sp>
      <p:sp>
        <p:nvSpPr>
          <p:cNvPr id="1134" name="Google Shape;1134;p76"/>
          <p:cNvSpPr txBox="1"/>
          <p:nvPr/>
        </p:nvSpPr>
        <p:spPr>
          <a:xfrm>
            <a:off x="909327" y="4015225"/>
            <a:ext cx="94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Broker 1</a:t>
            </a:r>
            <a:endParaRPr sz="1100"/>
          </a:p>
        </p:txBody>
      </p:sp>
      <p:sp>
        <p:nvSpPr>
          <p:cNvPr id="1135" name="Google Shape;1135;p76"/>
          <p:cNvSpPr txBox="1"/>
          <p:nvPr/>
        </p:nvSpPr>
        <p:spPr>
          <a:xfrm>
            <a:off x="4239123" y="3907500"/>
            <a:ext cx="855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Broker 2</a:t>
            </a:r>
            <a:endParaRPr sz="1100"/>
          </a:p>
        </p:txBody>
      </p:sp>
      <p:sp>
        <p:nvSpPr>
          <p:cNvPr id="1136" name="Google Shape;1136;p76"/>
          <p:cNvSpPr txBox="1"/>
          <p:nvPr/>
        </p:nvSpPr>
        <p:spPr>
          <a:xfrm>
            <a:off x="7456201" y="3908600"/>
            <a:ext cx="787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Broker 3</a:t>
            </a:r>
            <a:endParaRPr sz="1100"/>
          </a:p>
        </p:txBody>
      </p:sp>
      <p:sp>
        <p:nvSpPr>
          <p:cNvPr id="1137" name="Google Shape;1137;p76"/>
          <p:cNvSpPr txBox="1"/>
          <p:nvPr/>
        </p:nvSpPr>
        <p:spPr>
          <a:xfrm>
            <a:off x="360375" y="360000"/>
            <a:ext cx="48876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Fault Tolerance and Durability</a:t>
            </a:r>
            <a:endParaRPr i="0" sz="2600" u="none" cap="none" strike="noStrike">
              <a:solidFill>
                <a:srgbClr val="434343"/>
              </a:solidFill>
              <a:latin typeface="Avenir"/>
              <a:ea typeface="Avenir"/>
              <a:cs typeface="Avenir"/>
              <a:sym typeface="Avenir"/>
            </a:endParaRPr>
          </a:p>
        </p:txBody>
      </p:sp>
      <p:sp>
        <p:nvSpPr>
          <p:cNvPr id="1138" name="Google Shape;1138;p76"/>
          <p:cNvSpPr/>
          <p:nvPr/>
        </p:nvSpPr>
        <p:spPr>
          <a:xfrm>
            <a:off x="379520" y="2159494"/>
            <a:ext cx="2230500" cy="221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1139" name="Google Shape;1139;p76"/>
          <p:cNvCxnSpPr/>
          <p:nvPr/>
        </p:nvCxnSpPr>
        <p:spPr>
          <a:xfrm>
            <a:off x="2190876" y="2156154"/>
            <a:ext cx="0" cy="226200"/>
          </a:xfrm>
          <a:prstGeom prst="straightConnector1">
            <a:avLst/>
          </a:prstGeom>
          <a:noFill/>
          <a:ln cap="flat" cmpd="sng" w="9525">
            <a:solidFill>
              <a:schemeClr val="dk1"/>
            </a:solidFill>
            <a:prstDash val="solid"/>
            <a:miter lim="800000"/>
            <a:headEnd len="sm" w="sm" type="none"/>
            <a:tailEnd len="sm" w="sm" type="none"/>
          </a:ln>
        </p:spPr>
      </p:cxnSp>
      <p:cxnSp>
        <p:nvCxnSpPr>
          <p:cNvPr id="1140" name="Google Shape;1140;p76"/>
          <p:cNvCxnSpPr/>
          <p:nvPr/>
        </p:nvCxnSpPr>
        <p:spPr>
          <a:xfrm>
            <a:off x="1752538" y="2157263"/>
            <a:ext cx="0" cy="226200"/>
          </a:xfrm>
          <a:prstGeom prst="straightConnector1">
            <a:avLst/>
          </a:prstGeom>
          <a:noFill/>
          <a:ln cap="flat" cmpd="sng" w="9525">
            <a:solidFill>
              <a:schemeClr val="dk1"/>
            </a:solidFill>
            <a:prstDash val="solid"/>
            <a:miter lim="800000"/>
            <a:headEnd len="sm" w="sm" type="none"/>
            <a:tailEnd len="sm" w="sm" type="none"/>
          </a:ln>
        </p:spPr>
      </p:cxnSp>
      <p:cxnSp>
        <p:nvCxnSpPr>
          <p:cNvPr id="1141" name="Google Shape;1141;p76"/>
          <p:cNvCxnSpPr/>
          <p:nvPr/>
        </p:nvCxnSpPr>
        <p:spPr>
          <a:xfrm>
            <a:off x="813723" y="2157263"/>
            <a:ext cx="0" cy="226200"/>
          </a:xfrm>
          <a:prstGeom prst="straightConnector1">
            <a:avLst/>
          </a:prstGeom>
          <a:noFill/>
          <a:ln cap="flat" cmpd="sng" w="9525">
            <a:solidFill>
              <a:schemeClr val="dk1"/>
            </a:solidFill>
            <a:prstDash val="solid"/>
            <a:miter lim="800000"/>
            <a:headEnd len="sm" w="sm" type="none"/>
            <a:tailEnd len="sm" w="sm" type="none"/>
          </a:ln>
        </p:spPr>
      </p:cxnSp>
      <p:cxnSp>
        <p:nvCxnSpPr>
          <p:cNvPr id="1142" name="Google Shape;1142;p76"/>
          <p:cNvCxnSpPr/>
          <p:nvPr/>
        </p:nvCxnSpPr>
        <p:spPr>
          <a:xfrm>
            <a:off x="1273143" y="2155045"/>
            <a:ext cx="0" cy="226200"/>
          </a:xfrm>
          <a:prstGeom prst="straightConnector1">
            <a:avLst/>
          </a:prstGeom>
          <a:noFill/>
          <a:ln cap="flat" cmpd="sng" w="9525">
            <a:solidFill>
              <a:schemeClr val="dk1"/>
            </a:solidFill>
            <a:prstDash val="solid"/>
            <a:miter lim="800000"/>
            <a:headEnd len="sm" w="sm" type="none"/>
            <a:tailEnd len="sm" w="sm" type="none"/>
          </a:ln>
        </p:spPr>
      </p:cxnSp>
      <p:sp>
        <p:nvSpPr>
          <p:cNvPr id="1143" name="Google Shape;1143;p76"/>
          <p:cNvSpPr txBox="1"/>
          <p:nvPr/>
        </p:nvSpPr>
        <p:spPr>
          <a:xfrm>
            <a:off x="741650" y="2498375"/>
            <a:ext cx="1605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Partition Leader</a:t>
            </a:r>
            <a:endParaRPr sz="1100"/>
          </a:p>
        </p:txBody>
      </p:sp>
      <p:sp>
        <p:nvSpPr>
          <p:cNvPr id="1144" name="Google Shape;1144;p76"/>
          <p:cNvSpPr txBox="1"/>
          <p:nvPr/>
        </p:nvSpPr>
        <p:spPr>
          <a:xfrm>
            <a:off x="430275" y="1278975"/>
            <a:ext cx="8713800" cy="431100"/>
          </a:xfrm>
          <a:prstGeom prst="rect">
            <a:avLst/>
          </a:prstGeom>
          <a:noFill/>
          <a:ln>
            <a:noFill/>
          </a:ln>
        </p:spPr>
        <p:txBody>
          <a:bodyPr anchorCtr="0" anchor="t" bIns="91425" lIns="91425" spcFirstLastPara="1" rIns="91425" wrap="square" tIns="91425">
            <a:spAutoFit/>
          </a:bodyPr>
          <a:lstStyle/>
          <a:p>
            <a:pPr indent="-330200" lvl="0" marL="457200" rtl="0" algn="l">
              <a:lnSpc>
                <a:spcPct val="90000"/>
              </a:lnSpc>
              <a:spcBef>
                <a:spcPts val="100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This means it can tolerate up to two broker servers going down at the same time</a:t>
            </a:r>
            <a:endParaRPr sz="1600">
              <a:solidFill>
                <a:schemeClr val="dk1"/>
              </a:solidFill>
              <a:latin typeface="Avenir"/>
              <a:ea typeface="Avenir"/>
              <a:cs typeface="Avenir"/>
              <a:sym typeface="Avenir"/>
            </a:endParaRPr>
          </a:p>
        </p:txBody>
      </p:sp>
      <p:sp>
        <p:nvSpPr>
          <p:cNvPr id="1145" name="Google Shape;1145;p76"/>
          <p:cNvSpPr/>
          <p:nvPr/>
        </p:nvSpPr>
        <p:spPr>
          <a:xfrm>
            <a:off x="3456744" y="2159494"/>
            <a:ext cx="2230500" cy="221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1146" name="Google Shape;1146;p76"/>
          <p:cNvCxnSpPr/>
          <p:nvPr/>
        </p:nvCxnSpPr>
        <p:spPr>
          <a:xfrm>
            <a:off x="5268100" y="2156154"/>
            <a:ext cx="0" cy="226200"/>
          </a:xfrm>
          <a:prstGeom prst="straightConnector1">
            <a:avLst/>
          </a:prstGeom>
          <a:noFill/>
          <a:ln cap="flat" cmpd="sng" w="9525">
            <a:solidFill>
              <a:schemeClr val="dk1"/>
            </a:solidFill>
            <a:prstDash val="solid"/>
            <a:miter lim="800000"/>
            <a:headEnd len="sm" w="sm" type="none"/>
            <a:tailEnd len="sm" w="sm" type="none"/>
          </a:ln>
        </p:spPr>
      </p:cxnSp>
      <p:cxnSp>
        <p:nvCxnSpPr>
          <p:cNvPr id="1147" name="Google Shape;1147;p76"/>
          <p:cNvCxnSpPr/>
          <p:nvPr/>
        </p:nvCxnSpPr>
        <p:spPr>
          <a:xfrm>
            <a:off x="4829762" y="2157263"/>
            <a:ext cx="0" cy="226200"/>
          </a:xfrm>
          <a:prstGeom prst="straightConnector1">
            <a:avLst/>
          </a:prstGeom>
          <a:noFill/>
          <a:ln cap="flat" cmpd="sng" w="9525">
            <a:solidFill>
              <a:schemeClr val="dk1"/>
            </a:solidFill>
            <a:prstDash val="solid"/>
            <a:miter lim="800000"/>
            <a:headEnd len="sm" w="sm" type="none"/>
            <a:tailEnd len="sm" w="sm" type="none"/>
          </a:ln>
        </p:spPr>
      </p:cxnSp>
      <p:cxnSp>
        <p:nvCxnSpPr>
          <p:cNvPr id="1148" name="Google Shape;1148;p76"/>
          <p:cNvCxnSpPr/>
          <p:nvPr/>
        </p:nvCxnSpPr>
        <p:spPr>
          <a:xfrm>
            <a:off x="3890947" y="2157263"/>
            <a:ext cx="0" cy="226200"/>
          </a:xfrm>
          <a:prstGeom prst="straightConnector1">
            <a:avLst/>
          </a:prstGeom>
          <a:noFill/>
          <a:ln cap="flat" cmpd="sng" w="9525">
            <a:solidFill>
              <a:schemeClr val="dk1"/>
            </a:solidFill>
            <a:prstDash val="solid"/>
            <a:miter lim="800000"/>
            <a:headEnd len="sm" w="sm" type="none"/>
            <a:tailEnd len="sm" w="sm" type="none"/>
          </a:ln>
        </p:spPr>
      </p:cxnSp>
      <p:cxnSp>
        <p:nvCxnSpPr>
          <p:cNvPr id="1149" name="Google Shape;1149;p76"/>
          <p:cNvCxnSpPr/>
          <p:nvPr/>
        </p:nvCxnSpPr>
        <p:spPr>
          <a:xfrm>
            <a:off x="4350367" y="2155045"/>
            <a:ext cx="0" cy="226200"/>
          </a:xfrm>
          <a:prstGeom prst="straightConnector1">
            <a:avLst/>
          </a:prstGeom>
          <a:noFill/>
          <a:ln cap="flat" cmpd="sng" w="9525">
            <a:solidFill>
              <a:schemeClr val="dk1"/>
            </a:solidFill>
            <a:prstDash val="solid"/>
            <a:miter lim="800000"/>
            <a:headEnd len="sm" w="sm" type="none"/>
            <a:tailEnd len="sm" w="sm" type="none"/>
          </a:ln>
        </p:spPr>
      </p:cxnSp>
      <p:sp>
        <p:nvSpPr>
          <p:cNvPr id="1150" name="Google Shape;1150;p76"/>
          <p:cNvSpPr/>
          <p:nvPr/>
        </p:nvSpPr>
        <p:spPr>
          <a:xfrm>
            <a:off x="6604988" y="2159494"/>
            <a:ext cx="2230500" cy="221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1151" name="Google Shape;1151;p76"/>
          <p:cNvCxnSpPr/>
          <p:nvPr/>
        </p:nvCxnSpPr>
        <p:spPr>
          <a:xfrm>
            <a:off x="8416344" y="2156154"/>
            <a:ext cx="0" cy="226200"/>
          </a:xfrm>
          <a:prstGeom prst="straightConnector1">
            <a:avLst/>
          </a:prstGeom>
          <a:noFill/>
          <a:ln cap="flat" cmpd="sng" w="9525">
            <a:solidFill>
              <a:schemeClr val="dk1"/>
            </a:solidFill>
            <a:prstDash val="solid"/>
            <a:miter lim="800000"/>
            <a:headEnd len="sm" w="sm" type="none"/>
            <a:tailEnd len="sm" w="sm" type="none"/>
          </a:ln>
        </p:spPr>
      </p:cxnSp>
      <p:cxnSp>
        <p:nvCxnSpPr>
          <p:cNvPr id="1152" name="Google Shape;1152;p76"/>
          <p:cNvCxnSpPr/>
          <p:nvPr/>
        </p:nvCxnSpPr>
        <p:spPr>
          <a:xfrm>
            <a:off x="7978005" y="2157263"/>
            <a:ext cx="0" cy="226200"/>
          </a:xfrm>
          <a:prstGeom prst="straightConnector1">
            <a:avLst/>
          </a:prstGeom>
          <a:noFill/>
          <a:ln cap="flat" cmpd="sng" w="9525">
            <a:solidFill>
              <a:schemeClr val="dk1"/>
            </a:solidFill>
            <a:prstDash val="solid"/>
            <a:miter lim="800000"/>
            <a:headEnd len="sm" w="sm" type="none"/>
            <a:tailEnd len="sm" w="sm" type="none"/>
          </a:ln>
        </p:spPr>
      </p:cxnSp>
      <p:cxnSp>
        <p:nvCxnSpPr>
          <p:cNvPr id="1153" name="Google Shape;1153;p76"/>
          <p:cNvCxnSpPr/>
          <p:nvPr/>
        </p:nvCxnSpPr>
        <p:spPr>
          <a:xfrm>
            <a:off x="7039191" y="2157263"/>
            <a:ext cx="0" cy="226200"/>
          </a:xfrm>
          <a:prstGeom prst="straightConnector1">
            <a:avLst/>
          </a:prstGeom>
          <a:noFill/>
          <a:ln cap="flat" cmpd="sng" w="9525">
            <a:solidFill>
              <a:schemeClr val="dk1"/>
            </a:solidFill>
            <a:prstDash val="solid"/>
            <a:miter lim="800000"/>
            <a:headEnd len="sm" w="sm" type="none"/>
            <a:tailEnd len="sm" w="sm" type="none"/>
          </a:ln>
        </p:spPr>
      </p:cxnSp>
      <p:cxnSp>
        <p:nvCxnSpPr>
          <p:cNvPr id="1154" name="Google Shape;1154;p76"/>
          <p:cNvCxnSpPr/>
          <p:nvPr/>
        </p:nvCxnSpPr>
        <p:spPr>
          <a:xfrm>
            <a:off x="7498611" y="2155045"/>
            <a:ext cx="0" cy="226200"/>
          </a:xfrm>
          <a:prstGeom prst="straightConnector1">
            <a:avLst/>
          </a:prstGeom>
          <a:noFill/>
          <a:ln cap="flat" cmpd="sng" w="9525">
            <a:solidFill>
              <a:schemeClr val="dk1"/>
            </a:solidFill>
            <a:prstDash val="solid"/>
            <a:miter lim="800000"/>
            <a:headEnd len="sm" w="sm" type="none"/>
            <a:tailEnd len="sm" w="sm" type="none"/>
          </a:ln>
        </p:spPr>
      </p:cxnSp>
      <p:sp>
        <p:nvSpPr>
          <p:cNvPr id="1155" name="Google Shape;1155;p76"/>
          <p:cNvSpPr txBox="1"/>
          <p:nvPr/>
        </p:nvSpPr>
        <p:spPr>
          <a:xfrm>
            <a:off x="3825522" y="2506150"/>
            <a:ext cx="1953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Partition Backup1</a:t>
            </a:r>
            <a:endParaRPr sz="1100"/>
          </a:p>
        </p:txBody>
      </p:sp>
      <p:sp>
        <p:nvSpPr>
          <p:cNvPr id="1156" name="Google Shape;1156;p76"/>
          <p:cNvSpPr txBox="1"/>
          <p:nvPr/>
        </p:nvSpPr>
        <p:spPr>
          <a:xfrm>
            <a:off x="6975999" y="2500600"/>
            <a:ext cx="1648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Partition Backup2</a:t>
            </a:r>
            <a:endParaRPr sz="1100"/>
          </a:p>
        </p:txBody>
      </p:sp>
      <p:pic>
        <p:nvPicPr>
          <p:cNvPr descr="Action, block, prevent, restrict, stop icon" id="1157" name="Google Shape;1157;p76"/>
          <p:cNvPicPr preferRelativeResize="0"/>
          <p:nvPr/>
        </p:nvPicPr>
        <p:blipFill rotWithShape="1">
          <a:blip r:embed="rId4">
            <a:alphaModFix amt="71000"/>
          </a:blip>
          <a:srcRect b="0" l="0" r="0" t="0"/>
          <a:stretch/>
        </p:blipFill>
        <p:spPr>
          <a:xfrm>
            <a:off x="572425" y="1971675"/>
            <a:ext cx="2399259" cy="2411200"/>
          </a:xfrm>
          <a:prstGeom prst="rect">
            <a:avLst/>
          </a:prstGeom>
          <a:noFill/>
          <a:ln>
            <a:noFill/>
          </a:ln>
        </p:spPr>
      </p:pic>
      <p:pic>
        <p:nvPicPr>
          <p:cNvPr descr="Action, block, prevent, restrict, stop icon" id="1158" name="Google Shape;1158;p76"/>
          <p:cNvPicPr preferRelativeResize="0"/>
          <p:nvPr/>
        </p:nvPicPr>
        <p:blipFill rotWithShape="1">
          <a:blip r:embed="rId4">
            <a:alphaModFix amt="71000"/>
          </a:blip>
          <a:srcRect b="0" l="0" r="0" t="0"/>
          <a:stretch/>
        </p:blipFill>
        <p:spPr>
          <a:xfrm>
            <a:off x="3174491" y="1971675"/>
            <a:ext cx="2399259" cy="2411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pic>
        <p:nvPicPr>
          <p:cNvPr id="1163" name="Google Shape;1163;p77"/>
          <p:cNvPicPr preferRelativeResize="0"/>
          <p:nvPr/>
        </p:nvPicPr>
        <p:blipFill>
          <a:blip r:embed="rId3">
            <a:alphaModFix/>
          </a:blip>
          <a:stretch>
            <a:fillRect/>
          </a:stretch>
        </p:blipFill>
        <p:spPr>
          <a:xfrm>
            <a:off x="418300" y="392400"/>
            <a:ext cx="833369" cy="777600"/>
          </a:xfrm>
          <a:prstGeom prst="rect">
            <a:avLst/>
          </a:prstGeom>
          <a:noFill/>
          <a:ln>
            <a:noFill/>
          </a:ln>
        </p:spPr>
      </p:pic>
      <p:sp>
        <p:nvSpPr>
          <p:cNvPr id="1164" name="Google Shape;1164;p77"/>
          <p:cNvSpPr txBox="1"/>
          <p:nvPr/>
        </p:nvSpPr>
        <p:spPr>
          <a:xfrm>
            <a:off x="821400" y="2278400"/>
            <a:ext cx="7676100" cy="800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500"/>
              </a:spcBef>
              <a:spcAft>
                <a:spcPts val="0"/>
              </a:spcAft>
              <a:buNone/>
            </a:pPr>
            <a:r>
              <a:rPr i="1" lang="en-GB" sz="2000">
                <a:solidFill>
                  <a:schemeClr val="dk1"/>
                </a:solidFill>
                <a:latin typeface="Avenir"/>
                <a:ea typeface="Avenir"/>
                <a:cs typeface="Avenir"/>
                <a:sym typeface="Avenir"/>
              </a:rPr>
              <a:t>F</a:t>
            </a:r>
            <a:r>
              <a:rPr i="1" lang="en-GB" sz="2000">
                <a:solidFill>
                  <a:schemeClr val="dk1"/>
                </a:solidFill>
                <a:latin typeface="Avenir"/>
                <a:ea typeface="Avenir"/>
                <a:cs typeface="Avenir"/>
                <a:sym typeface="Avenir"/>
              </a:rPr>
              <a:t>or a topic with replication factor N, Kafka can tolerate up to n-1 server failures without losing any messages.</a:t>
            </a:r>
            <a:endParaRPr i="1" sz="2000">
              <a:solidFill>
                <a:schemeClr val="dk1"/>
              </a:solidFill>
              <a:latin typeface="Avenir"/>
              <a:ea typeface="Avenir"/>
              <a:cs typeface="Avenir"/>
              <a:sym typeface="Aveni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78"/>
          <p:cNvSpPr txBox="1"/>
          <p:nvPr/>
        </p:nvSpPr>
        <p:spPr>
          <a:xfrm>
            <a:off x="430275" y="1431375"/>
            <a:ext cx="8713800" cy="31914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1000"/>
              </a:spcBef>
              <a:spcAft>
                <a:spcPts val="0"/>
              </a:spcAft>
              <a:buClr>
                <a:srgbClr val="212529"/>
              </a:buClr>
              <a:buSzPts val="1700"/>
              <a:buFont typeface="Avenir"/>
              <a:buChar char="●"/>
            </a:pPr>
            <a:r>
              <a:rPr lang="en-GB" sz="1700">
                <a:solidFill>
                  <a:schemeClr val="dk1"/>
                </a:solidFill>
                <a:latin typeface="Avenir"/>
                <a:ea typeface="Avenir"/>
                <a:cs typeface="Avenir"/>
                <a:sym typeface="Avenir"/>
              </a:rPr>
              <a:t>Types of Kafka Cluster:</a:t>
            </a:r>
            <a:endParaRPr sz="1700">
              <a:solidFill>
                <a:schemeClr val="dk1"/>
              </a:solidFill>
              <a:latin typeface="Avenir"/>
              <a:ea typeface="Avenir"/>
              <a:cs typeface="Avenir"/>
              <a:sym typeface="Avenir"/>
            </a:endParaRPr>
          </a:p>
          <a:p>
            <a:pPr indent="-336550" lvl="1" marL="914400" rtl="0" algn="l">
              <a:lnSpc>
                <a:spcPct val="150000"/>
              </a:lnSpc>
              <a:spcBef>
                <a:spcPts val="0"/>
              </a:spcBef>
              <a:spcAft>
                <a:spcPts val="0"/>
              </a:spcAft>
              <a:buClr>
                <a:srgbClr val="212529"/>
              </a:buClr>
              <a:buSzPts val="1700"/>
              <a:buFont typeface="Avenir"/>
              <a:buChar char="○"/>
            </a:pPr>
            <a:r>
              <a:rPr lang="en-GB" sz="1700">
                <a:solidFill>
                  <a:schemeClr val="dk1"/>
                </a:solidFill>
                <a:latin typeface="Avenir"/>
                <a:ea typeface="Avenir"/>
                <a:cs typeface="Avenir"/>
                <a:sym typeface="Avenir"/>
              </a:rPr>
              <a:t>Single Node – Single Broker Cluster:</a:t>
            </a:r>
            <a:endParaRPr sz="1700">
              <a:solidFill>
                <a:schemeClr val="dk1"/>
              </a:solidFill>
              <a:latin typeface="Avenir"/>
              <a:ea typeface="Avenir"/>
              <a:cs typeface="Avenir"/>
              <a:sym typeface="Avenir"/>
            </a:endParaRPr>
          </a:p>
          <a:p>
            <a:pPr indent="-336550" lvl="1" marL="914400" rtl="0" algn="l">
              <a:lnSpc>
                <a:spcPct val="150000"/>
              </a:lnSpc>
              <a:spcBef>
                <a:spcPts val="0"/>
              </a:spcBef>
              <a:spcAft>
                <a:spcPts val="0"/>
              </a:spcAft>
              <a:buClr>
                <a:srgbClr val="212529"/>
              </a:buClr>
              <a:buSzPts val="1700"/>
              <a:buFont typeface="Avenir"/>
              <a:buChar char="○"/>
            </a:pPr>
            <a:r>
              <a:rPr lang="en-GB" sz="1700">
                <a:solidFill>
                  <a:schemeClr val="dk1"/>
                </a:solidFill>
                <a:latin typeface="Avenir"/>
                <a:ea typeface="Avenir"/>
                <a:cs typeface="Avenir"/>
                <a:sym typeface="Avenir"/>
              </a:rPr>
              <a:t>Single Node – Multiple Broker Cluster</a:t>
            </a:r>
            <a:endParaRPr sz="1700">
              <a:solidFill>
                <a:schemeClr val="dk1"/>
              </a:solidFill>
              <a:latin typeface="Avenir"/>
              <a:ea typeface="Avenir"/>
              <a:cs typeface="Avenir"/>
              <a:sym typeface="Avenir"/>
            </a:endParaRPr>
          </a:p>
          <a:p>
            <a:pPr indent="-336550" lvl="1" marL="914400" rtl="0" algn="l">
              <a:lnSpc>
                <a:spcPct val="150000"/>
              </a:lnSpc>
              <a:spcBef>
                <a:spcPts val="0"/>
              </a:spcBef>
              <a:spcAft>
                <a:spcPts val="0"/>
              </a:spcAft>
              <a:buClr>
                <a:srgbClr val="212529"/>
              </a:buClr>
              <a:buSzPts val="1700"/>
              <a:buFont typeface="Avenir"/>
              <a:buChar char="○"/>
            </a:pPr>
            <a:r>
              <a:rPr lang="en-GB" sz="1700">
                <a:solidFill>
                  <a:schemeClr val="dk1"/>
                </a:solidFill>
                <a:latin typeface="Avenir"/>
                <a:ea typeface="Avenir"/>
                <a:cs typeface="Avenir"/>
                <a:sym typeface="Avenir"/>
              </a:rPr>
              <a:t>Multiple Nodes – Multiple Broker Cluster</a:t>
            </a:r>
            <a:endParaRPr sz="1700">
              <a:solidFill>
                <a:schemeClr val="dk1"/>
              </a:solidFill>
              <a:latin typeface="Avenir"/>
              <a:ea typeface="Avenir"/>
              <a:cs typeface="Avenir"/>
              <a:sym typeface="Avenir"/>
            </a:endParaRPr>
          </a:p>
          <a:p>
            <a:pPr indent="0" lvl="0" marL="914400" rtl="0" algn="l">
              <a:lnSpc>
                <a:spcPct val="90000"/>
              </a:lnSpc>
              <a:spcBef>
                <a:spcPts val="1000"/>
              </a:spcBef>
              <a:spcAft>
                <a:spcPts val="0"/>
              </a:spcAft>
              <a:buNone/>
            </a:pPr>
            <a:r>
              <a:t/>
            </a:r>
            <a:endParaRPr sz="1700">
              <a:solidFill>
                <a:schemeClr val="dk1"/>
              </a:solidFill>
              <a:latin typeface="Avenir"/>
              <a:ea typeface="Avenir"/>
              <a:cs typeface="Avenir"/>
              <a:sym typeface="Avenir"/>
            </a:endParaRPr>
          </a:p>
          <a:p>
            <a:pPr indent="-336550" lvl="0" marL="457200" rtl="0" algn="l">
              <a:lnSpc>
                <a:spcPct val="150000"/>
              </a:lnSpc>
              <a:spcBef>
                <a:spcPts val="0"/>
              </a:spcBef>
              <a:spcAft>
                <a:spcPts val="0"/>
              </a:spcAft>
              <a:buClr>
                <a:schemeClr val="dk1"/>
              </a:buClr>
              <a:buSzPts val="1700"/>
              <a:buFont typeface="Avenir"/>
              <a:buChar char="●"/>
            </a:pPr>
            <a:r>
              <a:rPr lang="en-GB" sz="1700">
                <a:solidFill>
                  <a:schemeClr val="dk1"/>
                </a:solidFill>
                <a:latin typeface="Avenir"/>
                <a:ea typeface="Avenir"/>
                <a:cs typeface="Avenir"/>
                <a:sym typeface="Avenir"/>
              </a:rPr>
              <a:t>Kafka Cluster can run against the following broker model:</a:t>
            </a:r>
            <a:endParaRPr sz="1700">
              <a:solidFill>
                <a:schemeClr val="dk1"/>
              </a:solidFill>
              <a:latin typeface="Avenir"/>
              <a:ea typeface="Avenir"/>
              <a:cs typeface="Avenir"/>
              <a:sym typeface="Avenir"/>
            </a:endParaRPr>
          </a:p>
          <a:p>
            <a:pPr indent="-336550" lvl="1" marL="914400" rtl="0" algn="l">
              <a:lnSpc>
                <a:spcPct val="150000"/>
              </a:lnSpc>
              <a:spcBef>
                <a:spcPts val="0"/>
              </a:spcBef>
              <a:spcAft>
                <a:spcPts val="0"/>
              </a:spcAft>
              <a:buClr>
                <a:schemeClr val="dk1"/>
              </a:buClr>
              <a:buSzPts val="1700"/>
              <a:buFont typeface="Avenir"/>
              <a:buChar char="○"/>
            </a:pPr>
            <a:r>
              <a:rPr lang="en-GB" sz="1700">
                <a:solidFill>
                  <a:schemeClr val="dk1"/>
                </a:solidFill>
                <a:latin typeface="Avenir"/>
                <a:ea typeface="Avenir"/>
                <a:cs typeface="Avenir"/>
                <a:sym typeface="Avenir"/>
              </a:rPr>
              <a:t>Single Broker Cluster</a:t>
            </a:r>
            <a:endParaRPr sz="1700">
              <a:solidFill>
                <a:schemeClr val="dk1"/>
              </a:solidFill>
              <a:latin typeface="Avenir"/>
              <a:ea typeface="Avenir"/>
              <a:cs typeface="Avenir"/>
              <a:sym typeface="Avenir"/>
            </a:endParaRPr>
          </a:p>
          <a:p>
            <a:pPr indent="-336550" lvl="1" marL="914400" rtl="0" algn="l">
              <a:lnSpc>
                <a:spcPct val="150000"/>
              </a:lnSpc>
              <a:spcBef>
                <a:spcPts val="0"/>
              </a:spcBef>
              <a:spcAft>
                <a:spcPts val="0"/>
              </a:spcAft>
              <a:buClr>
                <a:schemeClr val="dk1"/>
              </a:buClr>
              <a:buSzPts val="1700"/>
              <a:buFont typeface="Avenir"/>
              <a:buChar char="○"/>
            </a:pPr>
            <a:r>
              <a:rPr lang="en-GB" sz="1700">
                <a:solidFill>
                  <a:schemeClr val="dk1"/>
                </a:solidFill>
                <a:latin typeface="Avenir"/>
                <a:ea typeface="Avenir"/>
                <a:cs typeface="Avenir"/>
                <a:sym typeface="Avenir"/>
              </a:rPr>
              <a:t>Multi Broker Cluster</a:t>
            </a:r>
            <a:endParaRPr sz="1700">
              <a:solidFill>
                <a:schemeClr val="dk1"/>
              </a:solidFill>
              <a:latin typeface="Avenir"/>
              <a:ea typeface="Avenir"/>
              <a:cs typeface="Avenir"/>
              <a:sym typeface="Avenir"/>
            </a:endParaRPr>
          </a:p>
        </p:txBody>
      </p:sp>
      <p:sp>
        <p:nvSpPr>
          <p:cNvPr id="1170" name="Google Shape;1170;p78"/>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Types of Kafka Cluster </a:t>
            </a:r>
            <a:endParaRPr i="0" sz="2600" u="none" cap="none" strike="noStrike">
              <a:solidFill>
                <a:srgbClr val="434343"/>
              </a:solidFill>
              <a:latin typeface="Avenir"/>
              <a:ea typeface="Avenir"/>
              <a:cs typeface="Avenir"/>
              <a:sym typeface="Aveni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79"/>
          <p:cNvSpPr txBox="1"/>
          <p:nvPr>
            <p:ph type="ctrTitle"/>
          </p:nvPr>
        </p:nvSpPr>
        <p:spPr>
          <a:xfrm>
            <a:off x="360000" y="2328000"/>
            <a:ext cx="8555100" cy="793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000"/>
              <a:buNone/>
            </a:pPr>
            <a:r>
              <a:rPr lang="en-GB" sz="4000">
                <a:solidFill>
                  <a:srgbClr val="000000"/>
                </a:solidFill>
                <a:latin typeface="Avenir"/>
                <a:ea typeface="Avenir"/>
                <a:cs typeface="Avenir"/>
                <a:sym typeface="Avenir"/>
              </a:rPr>
              <a:t>Role of Zookeeper</a:t>
            </a:r>
            <a:endParaRPr sz="4000">
              <a:solidFill>
                <a:srgbClr val="000000"/>
              </a:solidFill>
              <a:latin typeface="Avenir"/>
              <a:ea typeface="Avenir"/>
              <a:cs typeface="Avenir"/>
              <a:sym typeface="Aveni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80"/>
          <p:cNvSpPr txBox="1"/>
          <p:nvPr/>
        </p:nvSpPr>
        <p:spPr>
          <a:xfrm>
            <a:off x="430275" y="1431375"/>
            <a:ext cx="8713800" cy="2801400"/>
          </a:xfrm>
          <a:prstGeom prst="rect">
            <a:avLst/>
          </a:prstGeom>
          <a:noFill/>
          <a:ln>
            <a:noFill/>
          </a:ln>
        </p:spPr>
        <p:txBody>
          <a:bodyPr anchorCtr="0" anchor="t" bIns="91425" lIns="91425" spcFirstLastPara="1" rIns="91425" wrap="square" tIns="91425">
            <a:spAutoFit/>
          </a:bodyPr>
          <a:lstStyle/>
          <a:p>
            <a:pPr indent="-336550" lvl="0" marL="457200" rtl="0" algn="l">
              <a:lnSpc>
                <a:spcPct val="90000"/>
              </a:lnSpc>
              <a:spcBef>
                <a:spcPts val="0"/>
              </a:spcBef>
              <a:spcAft>
                <a:spcPts val="0"/>
              </a:spcAft>
              <a:buClr>
                <a:schemeClr val="dk1"/>
              </a:buClr>
              <a:buSzPts val="1700"/>
              <a:buFont typeface="Avenir"/>
              <a:buChar char="●"/>
            </a:pPr>
            <a:r>
              <a:rPr lang="en-GB" sz="1700">
                <a:solidFill>
                  <a:schemeClr val="dk1"/>
                </a:solidFill>
                <a:latin typeface="Avenir"/>
                <a:ea typeface="Avenir"/>
                <a:cs typeface="Avenir"/>
                <a:sym typeface="Avenir"/>
              </a:rPr>
              <a:t>Apache Zookeeper is an open source project that provides a centralized infrastructure that enables synchronization across cluster</a:t>
            </a:r>
            <a:endParaRPr sz="1700">
              <a:solidFill>
                <a:schemeClr val="dk1"/>
              </a:solidFill>
              <a:latin typeface="Avenir"/>
              <a:ea typeface="Avenir"/>
              <a:cs typeface="Avenir"/>
              <a:sym typeface="Avenir"/>
            </a:endParaRPr>
          </a:p>
          <a:p>
            <a:pPr indent="0" lvl="0" marL="457200" rtl="0" algn="l">
              <a:lnSpc>
                <a:spcPct val="90000"/>
              </a:lnSpc>
              <a:spcBef>
                <a:spcPts val="0"/>
              </a:spcBef>
              <a:spcAft>
                <a:spcPts val="0"/>
              </a:spcAft>
              <a:buNone/>
            </a:pPr>
            <a:r>
              <a:t/>
            </a:r>
            <a:endParaRPr sz="1700">
              <a:solidFill>
                <a:schemeClr val="dk1"/>
              </a:solidFill>
              <a:latin typeface="Avenir"/>
              <a:ea typeface="Avenir"/>
              <a:cs typeface="Avenir"/>
              <a:sym typeface="Avenir"/>
            </a:endParaRPr>
          </a:p>
          <a:p>
            <a:pPr indent="0" lvl="0" marL="457200" rtl="0" algn="l">
              <a:lnSpc>
                <a:spcPct val="90000"/>
              </a:lnSpc>
              <a:spcBef>
                <a:spcPts val="0"/>
              </a:spcBef>
              <a:spcAft>
                <a:spcPts val="0"/>
              </a:spcAft>
              <a:buNone/>
            </a:pPr>
            <a:r>
              <a:t/>
            </a:r>
            <a:endParaRPr sz="1700">
              <a:solidFill>
                <a:schemeClr val="dk1"/>
              </a:solidFill>
              <a:latin typeface="Avenir"/>
              <a:ea typeface="Avenir"/>
              <a:cs typeface="Avenir"/>
              <a:sym typeface="Avenir"/>
            </a:endParaRPr>
          </a:p>
          <a:p>
            <a:pPr indent="-336550" lvl="0" marL="457200" rtl="0" algn="l">
              <a:lnSpc>
                <a:spcPct val="90000"/>
              </a:lnSpc>
              <a:spcBef>
                <a:spcPts val="0"/>
              </a:spcBef>
              <a:spcAft>
                <a:spcPts val="0"/>
              </a:spcAft>
              <a:buClr>
                <a:schemeClr val="dk1"/>
              </a:buClr>
              <a:buSzPts val="1700"/>
              <a:buFont typeface="Avenir"/>
              <a:buChar char="●"/>
            </a:pPr>
            <a:r>
              <a:rPr lang="en-GB" sz="1700">
                <a:solidFill>
                  <a:srgbClr val="212529"/>
                </a:solidFill>
                <a:highlight>
                  <a:srgbClr val="FFFFFF"/>
                </a:highlight>
                <a:latin typeface="Avenir"/>
                <a:ea typeface="Avenir"/>
                <a:cs typeface="Avenir"/>
                <a:sym typeface="Avenir"/>
              </a:rPr>
              <a:t>It is a centralized service for maintaining configuration information, naming, providing distributed synchronization, and providing group services</a:t>
            </a:r>
            <a:endParaRPr sz="1700">
              <a:solidFill>
                <a:srgbClr val="212529"/>
              </a:solidFill>
              <a:highlight>
                <a:srgbClr val="FFFFFF"/>
              </a:highlight>
              <a:latin typeface="Avenir"/>
              <a:ea typeface="Avenir"/>
              <a:cs typeface="Avenir"/>
              <a:sym typeface="Avenir"/>
            </a:endParaRPr>
          </a:p>
          <a:p>
            <a:pPr indent="0" lvl="0" marL="457200" rtl="0" algn="l">
              <a:lnSpc>
                <a:spcPct val="90000"/>
              </a:lnSpc>
              <a:spcBef>
                <a:spcPts val="0"/>
              </a:spcBef>
              <a:spcAft>
                <a:spcPts val="0"/>
              </a:spcAft>
              <a:buNone/>
            </a:pPr>
            <a:r>
              <a:t/>
            </a:r>
            <a:endParaRPr sz="1700">
              <a:solidFill>
                <a:srgbClr val="212529"/>
              </a:solidFill>
              <a:highlight>
                <a:srgbClr val="FFFFFF"/>
              </a:highlight>
              <a:latin typeface="Avenir"/>
              <a:ea typeface="Avenir"/>
              <a:cs typeface="Avenir"/>
              <a:sym typeface="Avenir"/>
            </a:endParaRPr>
          </a:p>
          <a:p>
            <a:pPr indent="0" lvl="0" marL="457200" rtl="0" algn="l">
              <a:lnSpc>
                <a:spcPct val="90000"/>
              </a:lnSpc>
              <a:spcBef>
                <a:spcPts val="0"/>
              </a:spcBef>
              <a:spcAft>
                <a:spcPts val="0"/>
              </a:spcAft>
              <a:buNone/>
            </a:pPr>
            <a:r>
              <a:t/>
            </a:r>
            <a:endParaRPr sz="1700">
              <a:solidFill>
                <a:srgbClr val="212529"/>
              </a:solidFill>
              <a:highlight>
                <a:srgbClr val="FFFFFF"/>
              </a:highlight>
              <a:latin typeface="Avenir"/>
              <a:ea typeface="Avenir"/>
              <a:cs typeface="Avenir"/>
              <a:sym typeface="Avenir"/>
            </a:endParaRPr>
          </a:p>
          <a:p>
            <a:pPr indent="-336550" lvl="0" marL="457200" rtl="0" algn="l">
              <a:lnSpc>
                <a:spcPct val="90000"/>
              </a:lnSpc>
              <a:spcBef>
                <a:spcPts val="0"/>
              </a:spcBef>
              <a:spcAft>
                <a:spcPts val="0"/>
              </a:spcAft>
              <a:buClr>
                <a:srgbClr val="212529"/>
              </a:buClr>
              <a:buSzPts val="1700"/>
              <a:buFont typeface="Avenir"/>
              <a:buChar char="●"/>
            </a:pPr>
            <a:r>
              <a:rPr lang="en-GB" sz="1700">
                <a:solidFill>
                  <a:srgbClr val="212529"/>
                </a:solidFill>
                <a:highlight>
                  <a:srgbClr val="FFFFFF"/>
                </a:highlight>
                <a:latin typeface="Avenir"/>
                <a:ea typeface="Avenir"/>
                <a:cs typeface="Avenir"/>
                <a:sym typeface="Avenir"/>
              </a:rPr>
              <a:t>All of these kinds of services are used in some form or another by distributed applications</a:t>
            </a:r>
            <a:endParaRPr sz="1700">
              <a:solidFill>
                <a:srgbClr val="212529"/>
              </a:solidFill>
              <a:highlight>
                <a:srgbClr val="FFFFFF"/>
              </a:highlight>
              <a:latin typeface="Avenir"/>
              <a:ea typeface="Avenir"/>
              <a:cs typeface="Avenir"/>
              <a:sym typeface="Avenir"/>
            </a:endParaRPr>
          </a:p>
        </p:txBody>
      </p:sp>
      <p:sp>
        <p:nvSpPr>
          <p:cNvPr id="1181" name="Google Shape;1181;p80"/>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Role of Zookeeper</a:t>
            </a:r>
            <a:endParaRPr i="0" sz="2600" u="none" cap="none" strike="noStrike">
              <a:solidFill>
                <a:srgbClr val="434343"/>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6"/>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What is real-time data?</a:t>
            </a:r>
            <a:endParaRPr i="0" sz="2600" u="none" cap="none" strike="noStrike">
              <a:solidFill>
                <a:srgbClr val="434343"/>
              </a:solidFill>
              <a:latin typeface="Avenir"/>
              <a:ea typeface="Avenir"/>
              <a:cs typeface="Avenir"/>
              <a:sym typeface="Avenir"/>
            </a:endParaRPr>
          </a:p>
        </p:txBody>
      </p:sp>
      <p:sp>
        <p:nvSpPr>
          <p:cNvPr id="154" name="Google Shape;154;p36"/>
          <p:cNvSpPr txBox="1"/>
          <p:nvPr/>
        </p:nvSpPr>
        <p:spPr>
          <a:xfrm>
            <a:off x="360375" y="1392225"/>
            <a:ext cx="8417100" cy="32661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Font typeface="Avenir"/>
              <a:buChar char="●"/>
            </a:pPr>
            <a:r>
              <a:rPr lang="en-GB" sz="1800">
                <a:solidFill>
                  <a:srgbClr val="202124"/>
                </a:solidFill>
                <a:highlight>
                  <a:srgbClr val="FFFFFF"/>
                </a:highlight>
                <a:latin typeface="Avenir"/>
                <a:ea typeface="Avenir"/>
                <a:cs typeface="Avenir"/>
                <a:sym typeface="Avenir"/>
              </a:rPr>
              <a:t>Many companies require real-time analytics to understand what's happening across their business units</a:t>
            </a:r>
            <a:endParaRPr sz="1800">
              <a:solidFill>
                <a:srgbClr val="202124"/>
              </a:solidFill>
              <a:highlight>
                <a:srgbClr val="FFFFFF"/>
              </a:highlight>
              <a:latin typeface="Avenir"/>
              <a:ea typeface="Avenir"/>
              <a:cs typeface="Avenir"/>
              <a:sym typeface="Avenir"/>
            </a:endParaRPr>
          </a:p>
          <a:p>
            <a:pPr indent="0" lvl="0" marL="457200" rtl="0" algn="l">
              <a:spcBef>
                <a:spcPts val="0"/>
              </a:spcBef>
              <a:spcAft>
                <a:spcPts val="0"/>
              </a:spcAft>
              <a:buNone/>
            </a:pPr>
            <a:r>
              <a:t/>
            </a:r>
            <a:endParaRPr sz="1800">
              <a:solidFill>
                <a:srgbClr val="202124"/>
              </a:solidFill>
              <a:highlight>
                <a:srgbClr val="FFFFFF"/>
              </a:highlight>
              <a:latin typeface="Avenir"/>
              <a:ea typeface="Avenir"/>
              <a:cs typeface="Avenir"/>
              <a:sym typeface="Avenir"/>
            </a:endParaRPr>
          </a:p>
          <a:p>
            <a:pPr indent="0" lvl="0" marL="457200" rtl="0" algn="l">
              <a:spcBef>
                <a:spcPts val="0"/>
              </a:spcBef>
              <a:spcAft>
                <a:spcPts val="0"/>
              </a:spcAft>
              <a:buNone/>
            </a:pPr>
            <a:r>
              <a:t/>
            </a:r>
            <a:endParaRPr sz="1800">
              <a:solidFill>
                <a:srgbClr val="202124"/>
              </a:solidFill>
              <a:highlight>
                <a:srgbClr val="FFFFFF"/>
              </a:highlight>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GB" sz="1800">
                <a:solidFill>
                  <a:srgbClr val="202124"/>
                </a:solidFill>
                <a:highlight>
                  <a:srgbClr val="FFFFFF"/>
                </a:highlight>
                <a:latin typeface="Avenir"/>
                <a:ea typeface="Avenir"/>
                <a:cs typeface="Avenir"/>
                <a:sym typeface="Avenir"/>
              </a:rPr>
              <a:t>Typical industries that rely on real-time data analytics include:</a:t>
            </a:r>
            <a:endParaRPr sz="1800">
              <a:solidFill>
                <a:srgbClr val="202124"/>
              </a:solidFill>
              <a:highlight>
                <a:srgbClr val="FFFFFF"/>
              </a:highlight>
              <a:latin typeface="Avenir"/>
              <a:ea typeface="Avenir"/>
              <a:cs typeface="Avenir"/>
              <a:sym typeface="Avenir"/>
            </a:endParaRPr>
          </a:p>
          <a:p>
            <a:pPr indent="-342900" lvl="1" marL="914400" rtl="0" algn="l">
              <a:spcBef>
                <a:spcPts val="0"/>
              </a:spcBef>
              <a:spcAft>
                <a:spcPts val="0"/>
              </a:spcAft>
              <a:buClr>
                <a:schemeClr val="dk1"/>
              </a:buClr>
              <a:buSzPts val="1800"/>
              <a:buFont typeface="Avenir"/>
              <a:buChar char="○"/>
            </a:pPr>
            <a:r>
              <a:rPr lang="en-GB" sz="1800">
                <a:solidFill>
                  <a:srgbClr val="202124"/>
                </a:solidFill>
                <a:highlight>
                  <a:srgbClr val="FFFFFF"/>
                </a:highlight>
                <a:latin typeface="Avenir"/>
                <a:ea typeface="Avenir"/>
                <a:cs typeface="Avenir"/>
                <a:sym typeface="Avenir"/>
              </a:rPr>
              <a:t>Information technology</a:t>
            </a:r>
            <a:endParaRPr sz="1800">
              <a:solidFill>
                <a:srgbClr val="202124"/>
              </a:solidFill>
              <a:highlight>
                <a:srgbClr val="FFFFFF"/>
              </a:highlight>
              <a:latin typeface="Avenir"/>
              <a:ea typeface="Avenir"/>
              <a:cs typeface="Avenir"/>
              <a:sym typeface="Avenir"/>
            </a:endParaRPr>
          </a:p>
          <a:p>
            <a:pPr indent="-342900" lvl="1" marL="914400" rtl="0" algn="l">
              <a:spcBef>
                <a:spcPts val="0"/>
              </a:spcBef>
              <a:spcAft>
                <a:spcPts val="0"/>
              </a:spcAft>
              <a:buClr>
                <a:schemeClr val="dk1"/>
              </a:buClr>
              <a:buSzPts val="1800"/>
              <a:buFont typeface="Avenir"/>
              <a:buChar char="○"/>
            </a:pPr>
            <a:r>
              <a:rPr lang="en-GB" sz="1800">
                <a:solidFill>
                  <a:srgbClr val="202124"/>
                </a:solidFill>
                <a:highlight>
                  <a:srgbClr val="FFFFFF"/>
                </a:highlight>
                <a:latin typeface="Avenir"/>
                <a:ea typeface="Avenir"/>
                <a:cs typeface="Avenir"/>
                <a:sym typeface="Avenir"/>
              </a:rPr>
              <a:t>Financial services</a:t>
            </a:r>
            <a:endParaRPr sz="1800">
              <a:solidFill>
                <a:srgbClr val="202124"/>
              </a:solidFill>
              <a:highlight>
                <a:srgbClr val="FFFFFF"/>
              </a:highlight>
              <a:latin typeface="Avenir"/>
              <a:ea typeface="Avenir"/>
              <a:cs typeface="Avenir"/>
              <a:sym typeface="Avenir"/>
            </a:endParaRPr>
          </a:p>
          <a:p>
            <a:pPr indent="-342900" lvl="1" marL="914400" rtl="0" algn="l">
              <a:spcBef>
                <a:spcPts val="0"/>
              </a:spcBef>
              <a:spcAft>
                <a:spcPts val="0"/>
              </a:spcAft>
              <a:buClr>
                <a:schemeClr val="dk1"/>
              </a:buClr>
              <a:buSzPts val="1800"/>
              <a:buFont typeface="Avenir"/>
              <a:buChar char="○"/>
            </a:pPr>
            <a:r>
              <a:rPr lang="en-GB" sz="1800">
                <a:solidFill>
                  <a:srgbClr val="202124"/>
                </a:solidFill>
                <a:highlight>
                  <a:srgbClr val="FFFFFF"/>
                </a:highlight>
                <a:latin typeface="Avenir"/>
                <a:ea typeface="Avenir"/>
                <a:cs typeface="Avenir"/>
                <a:sym typeface="Avenir"/>
              </a:rPr>
              <a:t>Transportation</a:t>
            </a:r>
            <a:endParaRPr sz="1800">
              <a:solidFill>
                <a:srgbClr val="202124"/>
              </a:solidFill>
              <a:highlight>
                <a:srgbClr val="FFFFFF"/>
              </a:highlight>
              <a:latin typeface="Avenir"/>
              <a:ea typeface="Avenir"/>
              <a:cs typeface="Avenir"/>
              <a:sym typeface="Avenir"/>
            </a:endParaRPr>
          </a:p>
          <a:p>
            <a:pPr indent="-342900" lvl="1" marL="914400" rtl="0" algn="l">
              <a:spcBef>
                <a:spcPts val="0"/>
              </a:spcBef>
              <a:spcAft>
                <a:spcPts val="0"/>
              </a:spcAft>
              <a:buClr>
                <a:schemeClr val="dk1"/>
              </a:buClr>
              <a:buSzPts val="1800"/>
              <a:buFont typeface="Avenir"/>
              <a:buChar char="○"/>
            </a:pPr>
            <a:r>
              <a:rPr lang="en-GB" sz="1800">
                <a:solidFill>
                  <a:srgbClr val="202124"/>
                </a:solidFill>
                <a:highlight>
                  <a:srgbClr val="FFFFFF"/>
                </a:highlight>
                <a:latin typeface="Avenir"/>
                <a:ea typeface="Avenir"/>
                <a:cs typeface="Avenir"/>
                <a:sym typeface="Avenir"/>
              </a:rPr>
              <a:t>Healthcare</a:t>
            </a:r>
            <a:endParaRPr sz="1800">
              <a:solidFill>
                <a:srgbClr val="202124"/>
              </a:solidFill>
              <a:highlight>
                <a:srgbClr val="FFFFFF"/>
              </a:highlight>
              <a:latin typeface="Avenir"/>
              <a:ea typeface="Avenir"/>
              <a:cs typeface="Avenir"/>
              <a:sym typeface="Avenir"/>
            </a:endParaRPr>
          </a:p>
          <a:p>
            <a:pPr indent="-342900" lvl="1" marL="914400" rtl="0" algn="l">
              <a:spcBef>
                <a:spcPts val="0"/>
              </a:spcBef>
              <a:spcAft>
                <a:spcPts val="0"/>
              </a:spcAft>
              <a:buClr>
                <a:schemeClr val="dk1"/>
              </a:buClr>
              <a:buSzPts val="1800"/>
              <a:buFont typeface="Avenir"/>
              <a:buChar char="○"/>
            </a:pPr>
            <a:r>
              <a:rPr lang="en-GB" sz="1800">
                <a:solidFill>
                  <a:srgbClr val="202124"/>
                </a:solidFill>
                <a:highlight>
                  <a:srgbClr val="FFFFFF"/>
                </a:highlight>
                <a:latin typeface="Avenir"/>
                <a:ea typeface="Avenir"/>
                <a:cs typeface="Avenir"/>
                <a:sym typeface="Avenir"/>
              </a:rPr>
              <a:t>Advertising</a:t>
            </a:r>
            <a:endParaRPr sz="1800">
              <a:solidFill>
                <a:schemeClr val="dk1"/>
              </a:solidFill>
              <a:latin typeface="Avenir"/>
              <a:ea typeface="Avenir"/>
              <a:cs typeface="Avenir"/>
              <a:sym typeface="Aveni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81"/>
          <p:cNvSpPr txBox="1"/>
          <p:nvPr/>
        </p:nvSpPr>
        <p:spPr>
          <a:xfrm>
            <a:off x="430275" y="1583775"/>
            <a:ext cx="8713800" cy="26781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Each Kafka broker coordinates with other Kafka brokers using Zookeeper</a:t>
            </a:r>
            <a:endParaRPr sz="1800">
              <a:solidFill>
                <a:schemeClr val="dk1"/>
              </a:solidFill>
              <a:latin typeface="Avenir"/>
              <a:ea typeface="Avenir"/>
              <a:cs typeface="Avenir"/>
              <a:sym typeface="Avenir"/>
            </a:endParaRPr>
          </a:p>
          <a:p>
            <a:pPr indent="0" lvl="0" marL="457200" rtl="0" algn="l">
              <a:lnSpc>
                <a:spcPct val="90000"/>
              </a:lnSpc>
              <a:spcBef>
                <a:spcPts val="0"/>
              </a:spcBef>
              <a:spcAft>
                <a:spcPts val="0"/>
              </a:spcAft>
              <a:buNone/>
            </a:pPr>
            <a:r>
              <a:t/>
            </a:r>
            <a:endParaRPr sz="1800">
              <a:solidFill>
                <a:schemeClr val="dk1"/>
              </a:solidFill>
              <a:latin typeface="Avenir"/>
              <a:ea typeface="Avenir"/>
              <a:cs typeface="Avenir"/>
              <a:sym typeface="Avenir"/>
            </a:endParaRPr>
          </a:p>
          <a:p>
            <a:pPr indent="0" lvl="0" marL="457200" rtl="0" algn="l">
              <a:lnSpc>
                <a:spcPct val="90000"/>
              </a:lnSpc>
              <a:spcBef>
                <a:spcPts val="0"/>
              </a:spcBef>
              <a:spcAft>
                <a:spcPts val="0"/>
              </a:spcAft>
              <a:buNone/>
            </a:pPr>
            <a:r>
              <a:t/>
            </a:r>
            <a:endParaRPr sz="1800">
              <a:solidFill>
                <a:schemeClr val="dk1"/>
              </a:solidFill>
              <a:latin typeface="Avenir"/>
              <a:ea typeface="Avenir"/>
              <a:cs typeface="Avenir"/>
              <a:sym typeface="Avenir"/>
            </a:endParaRPr>
          </a:p>
          <a:p>
            <a:pPr indent="-342900" lvl="0" marL="457200" rtl="0" algn="l">
              <a:lnSpc>
                <a:spcPct val="90000"/>
              </a:lnSpc>
              <a:spcBef>
                <a:spcPts val="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Producers and consumers are notified by Zookeeper service about the presence of new broker in Kafka system or failure of the broker in Kafka system</a:t>
            </a:r>
            <a:endParaRPr sz="1800">
              <a:solidFill>
                <a:schemeClr val="dk1"/>
              </a:solidFill>
              <a:latin typeface="Avenir"/>
              <a:ea typeface="Avenir"/>
              <a:cs typeface="Avenir"/>
              <a:sym typeface="Avenir"/>
            </a:endParaRPr>
          </a:p>
          <a:p>
            <a:pPr indent="0" lvl="0" marL="457200" rtl="0" algn="l">
              <a:lnSpc>
                <a:spcPct val="90000"/>
              </a:lnSpc>
              <a:spcBef>
                <a:spcPts val="0"/>
              </a:spcBef>
              <a:spcAft>
                <a:spcPts val="0"/>
              </a:spcAft>
              <a:buNone/>
            </a:pPr>
            <a:r>
              <a:t/>
            </a:r>
            <a:endParaRPr sz="1800">
              <a:solidFill>
                <a:schemeClr val="dk1"/>
              </a:solidFill>
              <a:latin typeface="Avenir"/>
              <a:ea typeface="Avenir"/>
              <a:cs typeface="Avenir"/>
              <a:sym typeface="Avenir"/>
            </a:endParaRPr>
          </a:p>
          <a:p>
            <a:pPr indent="0" lvl="0" marL="457200" rtl="0" algn="l">
              <a:lnSpc>
                <a:spcPct val="90000"/>
              </a:lnSpc>
              <a:spcBef>
                <a:spcPts val="0"/>
              </a:spcBef>
              <a:spcAft>
                <a:spcPts val="0"/>
              </a:spcAft>
              <a:buNone/>
            </a:pPr>
            <a:r>
              <a:t/>
            </a:r>
            <a:endParaRPr sz="1800">
              <a:solidFill>
                <a:schemeClr val="dk1"/>
              </a:solidFill>
              <a:latin typeface="Avenir"/>
              <a:ea typeface="Avenir"/>
              <a:cs typeface="Avenir"/>
              <a:sym typeface="Avenir"/>
            </a:endParaRPr>
          </a:p>
          <a:p>
            <a:pPr indent="-342900" lvl="0" marL="457200" rtl="0" algn="l">
              <a:lnSpc>
                <a:spcPct val="90000"/>
              </a:lnSpc>
              <a:spcBef>
                <a:spcPts val="0"/>
              </a:spcBef>
              <a:spcAft>
                <a:spcPts val="0"/>
              </a:spcAft>
              <a:buClr>
                <a:schemeClr val="dk1"/>
              </a:buClr>
              <a:buSzPts val="1800"/>
              <a:buFont typeface="Avenir"/>
              <a:buChar char="●"/>
            </a:pPr>
            <a:r>
              <a:rPr lang="en-GB" sz="1800">
                <a:solidFill>
                  <a:schemeClr val="dk1"/>
                </a:solidFill>
                <a:latin typeface="Avenir"/>
                <a:ea typeface="Avenir"/>
                <a:cs typeface="Avenir"/>
                <a:sym typeface="Avenir"/>
              </a:rPr>
              <a:t>Zookeeper is mainly used to track status of nodes present in Kafka cluster and also to keep track of Kafka topics, messages, etc</a:t>
            </a:r>
            <a:endParaRPr sz="1800">
              <a:solidFill>
                <a:schemeClr val="dk1"/>
              </a:solidFill>
              <a:latin typeface="Avenir"/>
              <a:ea typeface="Avenir"/>
              <a:cs typeface="Avenir"/>
              <a:sym typeface="Avenir"/>
            </a:endParaRPr>
          </a:p>
        </p:txBody>
      </p:sp>
      <p:sp>
        <p:nvSpPr>
          <p:cNvPr id="1187" name="Google Shape;1187;p81"/>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Role of Zookeeper</a:t>
            </a:r>
            <a:endParaRPr i="0" sz="2600" u="none" cap="none" strike="noStrike">
              <a:solidFill>
                <a:srgbClr val="434343"/>
              </a:solidFill>
              <a:latin typeface="Avenir"/>
              <a:ea typeface="Avenir"/>
              <a:cs typeface="Avenir"/>
              <a:sym typeface="Aveni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82"/>
          <p:cNvSpPr txBox="1"/>
          <p:nvPr>
            <p:ph type="ctrTitle"/>
          </p:nvPr>
        </p:nvSpPr>
        <p:spPr>
          <a:xfrm>
            <a:off x="360000" y="2328000"/>
            <a:ext cx="8555100" cy="793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000"/>
              <a:buNone/>
            </a:pPr>
            <a:r>
              <a:rPr lang="en-GB" sz="4000">
                <a:solidFill>
                  <a:srgbClr val="000000"/>
                </a:solidFill>
                <a:latin typeface="Avenir"/>
                <a:ea typeface="Avenir"/>
                <a:cs typeface="Avenir"/>
                <a:sym typeface="Avenir"/>
              </a:rPr>
              <a:t>Kafka Commands</a:t>
            </a:r>
            <a:endParaRPr sz="4000">
              <a:solidFill>
                <a:srgbClr val="000000"/>
              </a:solidFill>
              <a:latin typeface="Avenir"/>
              <a:ea typeface="Avenir"/>
              <a:cs typeface="Avenir"/>
              <a:sym typeface="Aveni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83"/>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Create Kafka Topic</a:t>
            </a:r>
            <a:endParaRPr i="0" sz="2600" u="none" cap="none" strike="noStrike">
              <a:solidFill>
                <a:srgbClr val="434343"/>
              </a:solidFill>
              <a:latin typeface="Avenir"/>
              <a:ea typeface="Avenir"/>
              <a:cs typeface="Avenir"/>
              <a:sym typeface="Avenir"/>
            </a:endParaRPr>
          </a:p>
        </p:txBody>
      </p:sp>
      <p:sp>
        <p:nvSpPr>
          <p:cNvPr id="1198" name="Google Shape;1198;p83"/>
          <p:cNvSpPr txBox="1"/>
          <p:nvPr/>
        </p:nvSpPr>
        <p:spPr>
          <a:xfrm>
            <a:off x="919175" y="1951300"/>
            <a:ext cx="7509900" cy="677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GB" sz="1600">
                <a:solidFill>
                  <a:schemeClr val="dk1"/>
                </a:solidFill>
                <a:latin typeface="Courier New"/>
                <a:ea typeface="Courier New"/>
                <a:cs typeface="Courier New"/>
                <a:sym typeface="Courier New"/>
              </a:rPr>
              <a:t>kafka-topics --create zookeeper</a:t>
            </a:r>
            <a:r>
              <a:rPr lang="en-GB" sz="1600">
                <a:solidFill>
                  <a:schemeClr val="dk1"/>
                </a:solidFill>
                <a:latin typeface="Courier New"/>
                <a:ea typeface="Courier New"/>
                <a:cs typeface="Courier New"/>
                <a:sym typeface="Courier New"/>
              </a:rPr>
              <a:t> </a:t>
            </a:r>
            <a:r>
              <a:rPr i="1" lang="en-GB" sz="1600">
                <a:solidFill>
                  <a:schemeClr val="dk1"/>
                </a:solidFill>
                <a:latin typeface="Courier New"/>
                <a:ea typeface="Courier New"/>
                <a:cs typeface="Courier New"/>
                <a:sym typeface="Courier New"/>
              </a:rPr>
              <a:t>ip-address</a:t>
            </a:r>
            <a:r>
              <a:rPr lang="en-GB" sz="1600">
                <a:solidFill>
                  <a:schemeClr val="dk1"/>
                </a:solidFill>
                <a:latin typeface="Courier New"/>
                <a:ea typeface="Courier New"/>
                <a:cs typeface="Courier New"/>
                <a:sym typeface="Courier New"/>
              </a:rPr>
              <a:t>:2181 </a:t>
            </a:r>
            <a:r>
              <a:rPr b="1" lang="en-GB" sz="1600">
                <a:solidFill>
                  <a:schemeClr val="dk1"/>
                </a:solidFill>
                <a:latin typeface="Courier New"/>
                <a:ea typeface="Courier New"/>
                <a:cs typeface="Courier New"/>
                <a:sym typeface="Courier New"/>
              </a:rPr>
              <a:t>--replication-factor</a:t>
            </a:r>
            <a:r>
              <a:rPr lang="en-GB" sz="1600">
                <a:solidFill>
                  <a:schemeClr val="dk1"/>
                </a:solidFill>
                <a:latin typeface="Courier New"/>
                <a:ea typeface="Courier New"/>
                <a:cs typeface="Courier New"/>
                <a:sym typeface="Courier New"/>
              </a:rPr>
              <a:t> </a:t>
            </a:r>
            <a:r>
              <a:rPr i="1" lang="en-GB" sz="1600">
                <a:solidFill>
                  <a:schemeClr val="dk1"/>
                </a:solidFill>
                <a:latin typeface="Courier New"/>
                <a:ea typeface="Courier New"/>
                <a:cs typeface="Courier New"/>
                <a:sym typeface="Courier New"/>
              </a:rPr>
              <a:t>n</a:t>
            </a:r>
            <a:r>
              <a:rPr lang="en-GB" sz="1600">
                <a:solidFill>
                  <a:schemeClr val="dk1"/>
                </a:solidFill>
                <a:latin typeface="Courier New"/>
                <a:ea typeface="Courier New"/>
                <a:cs typeface="Courier New"/>
                <a:sym typeface="Courier New"/>
              </a:rPr>
              <a:t> </a:t>
            </a:r>
            <a:r>
              <a:rPr b="1" lang="en-GB" sz="1600">
                <a:solidFill>
                  <a:schemeClr val="dk1"/>
                </a:solidFill>
                <a:latin typeface="Courier New"/>
                <a:ea typeface="Courier New"/>
                <a:cs typeface="Courier New"/>
                <a:sym typeface="Courier New"/>
              </a:rPr>
              <a:t>--partition</a:t>
            </a:r>
            <a:r>
              <a:rPr lang="en-GB" sz="1600">
                <a:solidFill>
                  <a:schemeClr val="dk1"/>
                </a:solidFill>
                <a:latin typeface="Courier New"/>
                <a:ea typeface="Courier New"/>
                <a:cs typeface="Courier New"/>
                <a:sym typeface="Courier New"/>
              </a:rPr>
              <a:t> </a:t>
            </a:r>
            <a:r>
              <a:rPr i="1" lang="en-GB" sz="1600">
                <a:solidFill>
                  <a:schemeClr val="dk1"/>
                </a:solidFill>
                <a:latin typeface="Courier New"/>
                <a:ea typeface="Courier New"/>
                <a:cs typeface="Courier New"/>
                <a:sym typeface="Courier New"/>
              </a:rPr>
              <a:t>n</a:t>
            </a:r>
            <a:r>
              <a:rPr lang="en-GB" sz="1600">
                <a:solidFill>
                  <a:schemeClr val="dk1"/>
                </a:solidFill>
                <a:latin typeface="Courier New"/>
                <a:ea typeface="Courier New"/>
                <a:cs typeface="Courier New"/>
                <a:sym typeface="Courier New"/>
              </a:rPr>
              <a:t> </a:t>
            </a:r>
            <a:r>
              <a:rPr b="1" lang="en-GB" sz="1600">
                <a:solidFill>
                  <a:schemeClr val="dk1"/>
                </a:solidFill>
                <a:latin typeface="Courier New"/>
                <a:ea typeface="Courier New"/>
                <a:cs typeface="Courier New"/>
                <a:sym typeface="Courier New"/>
              </a:rPr>
              <a:t>--topic</a:t>
            </a:r>
            <a:r>
              <a:rPr lang="en-GB" sz="1600">
                <a:solidFill>
                  <a:schemeClr val="dk1"/>
                </a:solidFill>
                <a:latin typeface="Courier New"/>
                <a:ea typeface="Courier New"/>
                <a:cs typeface="Courier New"/>
                <a:sym typeface="Courier New"/>
              </a:rPr>
              <a:t> </a:t>
            </a:r>
            <a:r>
              <a:rPr i="1" lang="en-GB" sz="1600">
                <a:solidFill>
                  <a:schemeClr val="dk1"/>
                </a:solidFill>
                <a:latin typeface="Courier New"/>
                <a:ea typeface="Courier New"/>
                <a:cs typeface="Courier New"/>
                <a:sym typeface="Courier New"/>
              </a:rPr>
              <a:t>topic_name</a:t>
            </a:r>
            <a:endParaRPr i="1" sz="1600">
              <a:solidFill>
                <a:schemeClr val="dk1"/>
              </a:solidFill>
              <a:latin typeface="Courier New"/>
              <a:ea typeface="Courier New"/>
              <a:cs typeface="Courier New"/>
              <a:sym typeface="Courier New"/>
            </a:endParaRPr>
          </a:p>
        </p:txBody>
      </p:sp>
      <p:sp>
        <p:nvSpPr>
          <p:cNvPr id="1199" name="Google Shape;1199;p83"/>
          <p:cNvSpPr txBox="1"/>
          <p:nvPr/>
        </p:nvSpPr>
        <p:spPr>
          <a:xfrm>
            <a:off x="430275" y="1278975"/>
            <a:ext cx="8713800" cy="431100"/>
          </a:xfrm>
          <a:prstGeom prst="rect">
            <a:avLst/>
          </a:prstGeom>
          <a:noFill/>
          <a:ln>
            <a:noFill/>
          </a:ln>
        </p:spPr>
        <p:txBody>
          <a:bodyPr anchorCtr="0" anchor="t" bIns="91425" lIns="91425" spcFirstLastPara="1" rIns="91425" wrap="square" tIns="91425">
            <a:spAutoFit/>
          </a:bodyPr>
          <a:lstStyle/>
          <a:p>
            <a:pPr indent="-330200" lvl="0" marL="457200" rtl="0" algn="l">
              <a:lnSpc>
                <a:spcPct val="90000"/>
              </a:lnSpc>
              <a:spcBef>
                <a:spcPts val="100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Kafka command to create topic</a:t>
            </a:r>
            <a:endParaRPr sz="1600">
              <a:solidFill>
                <a:schemeClr val="dk1"/>
              </a:solidFill>
              <a:latin typeface="Avenir"/>
              <a:ea typeface="Avenir"/>
              <a:cs typeface="Avenir"/>
              <a:sym typeface="Avenir"/>
            </a:endParaRPr>
          </a:p>
        </p:txBody>
      </p:sp>
      <p:pic>
        <p:nvPicPr>
          <p:cNvPr id="1200" name="Google Shape;1200;p83"/>
          <p:cNvPicPr preferRelativeResize="0"/>
          <p:nvPr/>
        </p:nvPicPr>
        <p:blipFill>
          <a:blip r:embed="rId3">
            <a:alphaModFix/>
          </a:blip>
          <a:stretch>
            <a:fillRect/>
          </a:stretch>
        </p:blipFill>
        <p:spPr>
          <a:xfrm>
            <a:off x="848575" y="3308325"/>
            <a:ext cx="7877175" cy="819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84"/>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List Kafka Topics</a:t>
            </a:r>
            <a:endParaRPr i="0" sz="2600" u="none" cap="none" strike="noStrike">
              <a:solidFill>
                <a:srgbClr val="434343"/>
              </a:solidFill>
              <a:latin typeface="Avenir"/>
              <a:ea typeface="Avenir"/>
              <a:cs typeface="Avenir"/>
              <a:sym typeface="Avenir"/>
            </a:endParaRPr>
          </a:p>
        </p:txBody>
      </p:sp>
      <p:sp>
        <p:nvSpPr>
          <p:cNvPr id="1206" name="Google Shape;1206;p84"/>
          <p:cNvSpPr txBox="1"/>
          <p:nvPr/>
        </p:nvSpPr>
        <p:spPr>
          <a:xfrm>
            <a:off x="1056075" y="1951300"/>
            <a:ext cx="7020900" cy="431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b="1" lang="en-GB" sz="1600">
                <a:solidFill>
                  <a:schemeClr val="dk1"/>
                </a:solidFill>
                <a:latin typeface="Courier New"/>
                <a:ea typeface="Courier New"/>
                <a:cs typeface="Courier New"/>
                <a:sym typeface="Courier New"/>
              </a:rPr>
              <a:t>kafka-topics --list --zookeeper</a:t>
            </a:r>
            <a:r>
              <a:rPr lang="en-GB" sz="1600">
                <a:solidFill>
                  <a:schemeClr val="dk1"/>
                </a:solidFill>
                <a:latin typeface="Courier New"/>
                <a:ea typeface="Courier New"/>
                <a:cs typeface="Courier New"/>
                <a:sym typeface="Courier New"/>
              </a:rPr>
              <a:t> </a:t>
            </a:r>
            <a:r>
              <a:rPr i="1" lang="en-GB" sz="1600">
                <a:solidFill>
                  <a:schemeClr val="dk1"/>
                </a:solidFill>
                <a:latin typeface="Courier New"/>
                <a:ea typeface="Courier New"/>
                <a:cs typeface="Courier New"/>
                <a:sym typeface="Courier New"/>
              </a:rPr>
              <a:t>ip-address</a:t>
            </a:r>
            <a:r>
              <a:rPr lang="en-GB" sz="1600">
                <a:solidFill>
                  <a:schemeClr val="dk1"/>
                </a:solidFill>
                <a:latin typeface="Courier New"/>
                <a:ea typeface="Courier New"/>
                <a:cs typeface="Courier New"/>
                <a:sym typeface="Courier New"/>
              </a:rPr>
              <a:t>:2181</a:t>
            </a:r>
            <a:endParaRPr i="1" sz="1600">
              <a:solidFill>
                <a:schemeClr val="dk1"/>
              </a:solidFill>
              <a:latin typeface="Courier New"/>
              <a:ea typeface="Courier New"/>
              <a:cs typeface="Courier New"/>
              <a:sym typeface="Courier New"/>
            </a:endParaRPr>
          </a:p>
        </p:txBody>
      </p:sp>
      <p:sp>
        <p:nvSpPr>
          <p:cNvPr id="1207" name="Google Shape;1207;p84"/>
          <p:cNvSpPr txBox="1"/>
          <p:nvPr/>
        </p:nvSpPr>
        <p:spPr>
          <a:xfrm>
            <a:off x="430275" y="1278975"/>
            <a:ext cx="8713800" cy="431100"/>
          </a:xfrm>
          <a:prstGeom prst="rect">
            <a:avLst/>
          </a:prstGeom>
          <a:noFill/>
          <a:ln>
            <a:noFill/>
          </a:ln>
        </p:spPr>
        <p:txBody>
          <a:bodyPr anchorCtr="0" anchor="t" bIns="91425" lIns="91425" spcFirstLastPara="1" rIns="91425" wrap="square" tIns="91425">
            <a:spAutoFit/>
          </a:bodyPr>
          <a:lstStyle/>
          <a:p>
            <a:pPr indent="-330200" lvl="0" marL="457200" rtl="0" algn="l">
              <a:lnSpc>
                <a:spcPct val="90000"/>
              </a:lnSpc>
              <a:spcBef>
                <a:spcPts val="100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Kafka command to list created topics</a:t>
            </a:r>
            <a:endParaRPr sz="1600">
              <a:solidFill>
                <a:schemeClr val="dk1"/>
              </a:solidFill>
              <a:latin typeface="Avenir"/>
              <a:ea typeface="Avenir"/>
              <a:cs typeface="Avenir"/>
              <a:sym typeface="Avenir"/>
            </a:endParaRPr>
          </a:p>
        </p:txBody>
      </p:sp>
      <p:pic>
        <p:nvPicPr>
          <p:cNvPr id="1208" name="Google Shape;1208;p84"/>
          <p:cNvPicPr preferRelativeResize="0"/>
          <p:nvPr/>
        </p:nvPicPr>
        <p:blipFill>
          <a:blip r:embed="rId3">
            <a:alphaModFix/>
          </a:blip>
          <a:stretch>
            <a:fillRect/>
          </a:stretch>
        </p:blipFill>
        <p:spPr>
          <a:xfrm>
            <a:off x="652463" y="2996400"/>
            <a:ext cx="7839075" cy="647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85"/>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Producer</a:t>
            </a:r>
            <a:endParaRPr i="0" sz="2600" u="none" cap="none" strike="noStrike">
              <a:solidFill>
                <a:srgbClr val="434343"/>
              </a:solidFill>
              <a:latin typeface="Avenir"/>
              <a:ea typeface="Avenir"/>
              <a:cs typeface="Avenir"/>
              <a:sym typeface="Avenir"/>
            </a:endParaRPr>
          </a:p>
        </p:txBody>
      </p:sp>
      <p:sp>
        <p:nvSpPr>
          <p:cNvPr id="1214" name="Google Shape;1214;p85"/>
          <p:cNvSpPr txBox="1"/>
          <p:nvPr/>
        </p:nvSpPr>
        <p:spPr>
          <a:xfrm>
            <a:off x="968075" y="1951300"/>
            <a:ext cx="7734900" cy="677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GB" sz="1600">
                <a:solidFill>
                  <a:schemeClr val="dk1"/>
                </a:solidFill>
                <a:latin typeface="Courier New"/>
                <a:ea typeface="Courier New"/>
                <a:cs typeface="Courier New"/>
                <a:sym typeface="Courier New"/>
              </a:rPr>
              <a:t>Kafka-console-producer --broker-list </a:t>
            </a:r>
            <a:r>
              <a:rPr i="1" lang="en-GB" sz="1600">
                <a:solidFill>
                  <a:schemeClr val="dk1"/>
                </a:solidFill>
                <a:latin typeface="Courier New"/>
                <a:ea typeface="Courier New"/>
                <a:cs typeface="Courier New"/>
                <a:sym typeface="Courier New"/>
              </a:rPr>
              <a:t>ip-address</a:t>
            </a:r>
            <a:r>
              <a:rPr lang="en-GB" sz="1600">
                <a:solidFill>
                  <a:schemeClr val="dk1"/>
                </a:solidFill>
                <a:latin typeface="Courier New"/>
                <a:ea typeface="Courier New"/>
                <a:cs typeface="Courier New"/>
                <a:sym typeface="Courier New"/>
              </a:rPr>
              <a:t>:9092 </a:t>
            </a:r>
            <a:r>
              <a:rPr b="1" lang="en-GB" sz="1600">
                <a:solidFill>
                  <a:schemeClr val="dk1"/>
                </a:solidFill>
                <a:latin typeface="Courier New"/>
                <a:ea typeface="Courier New"/>
                <a:cs typeface="Courier New"/>
                <a:sym typeface="Courier New"/>
              </a:rPr>
              <a:t>--topic </a:t>
            </a:r>
            <a:r>
              <a:rPr lang="en-GB" sz="1600">
                <a:solidFill>
                  <a:schemeClr val="dk1"/>
                </a:solidFill>
                <a:latin typeface="Courier New"/>
                <a:ea typeface="Courier New"/>
                <a:cs typeface="Courier New"/>
                <a:sym typeface="Courier New"/>
              </a:rPr>
              <a:t>topic_name</a:t>
            </a:r>
            <a:endParaRPr i="1" sz="1600">
              <a:solidFill>
                <a:schemeClr val="dk1"/>
              </a:solidFill>
              <a:latin typeface="Courier New"/>
              <a:ea typeface="Courier New"/>
              <a:cs typeface="Courier New"/>
              <a:sym typeface="Courier New"/>
            </a:endParaRPr>
          </a:p>
        </p:txBody>
      </p:sp>
      <p:sp>
        <p:nvSpPr>
          <p:cNvPr id="1215" name="Google Shape;1215;p85"/>
          <p:cNvSpPr txBox="1"/>
          <p:nvPr/>
        </p:nvSpPr>
        <p:spPr>
          <a:xfrm>
            <a:off x="430275" y="1278975"/>
            <a:ext cx="8713800" cy="431100"/>
          </a:xfrm>
          <a:prstGeom prst="rect">
            <a:avLst/>
          </a:prstGeom>
          <a:noFill/>
          <a:ln>
            <a:noFill/>
          </a:ln>
        </p:spPr>
        <p:txBody>
          <a:bodyPr anchorCtr="0" anchor="t" bIns="91425" lIns="91425" spcFirstLastPara="1" rIns="91425" wrap="square" tIns="91425">
            <a:spAutoFit/>
          </a:bodyPr>
          <a:lstStyle/>
          <a:p>
            <a:pPr indent="-330200" lvl="0" marL="457200" rtl="0" algn="l">
              <a:lnSpc>
                <a:spcPct val="90000"/>
              </a:lnSpc>
              <a:spcBef>
                <a:spcPts val="100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Kafka command to create a producer and publishing to topic</a:t>
            </a:r>
            <a:endParaRPr sz="1600">
              <a:solidFill>
                <a:schemeClr val="dk1"/>
              </a:solidFill>
              <a:latin typeface="Avenir"/>
              <a:ea typeface="Avenir"/>
              <a:cs typeface="Avenir"/>
              <a:sym typeface="Avenir"/>
            </a:endParaRPr>
          </a:p>
        </p:txBody>
      </p:sp>
      <p:pic>
        <p:nvPicPr>
          <p:cNvPr id="1216" name="Google Shape;1216;p85"/>
          <p:cNvPicPr preferRelativeResize="0"/>
          <p:nvPr/>
        </p:nvPicPr>
        <p:blipFill>
          <a:blip r:embed="rId3">
            <a:alphaModFix/>
          </a:blip>
          <a:stretch>
            <a:fillRect/>
          </a:stretch>
        </p:blipFill>
        <p:spPr>
          <a:xfrm>
            <a:off x="963600" y="3077575"/>
            <a:ext cx="7743825" cy="7905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86"/>
          <p:cNvSpPr txBox="1"/>
          <p:nvPr/>
        </p:nvSpPr>
        <p:spPr>
          <a:xfrm>
            <a:off x="360375" y="360000"/>
            <a:ext cx="40512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Consumer</a:t>
            </a:r>
            <a:endParaRPr i="0" sz="2600" u="none" cap="none" strike="noStrike">
              <a:solidFill>
                <a:srgbClr val="434343"/>
              </a:solidFill>
              <a:latin typeface="Avenir"/>
              <a:ea typeface="Avenir"/>
              <a:cs typeface="Avenir"/>
              <a:sym typeface="Avenir"/>
            </a:endParaRPr>
          </a:p>
        </p:txBody>
      </p:sp>
      <p:sp>
        <p:nvSpPr>
          <p:cNvPr id="1222" name="Google Shape;1222;p86"/>
          <p:cNvSpPr txBox="1"/>
          <p:nvPr/>
        </p:nvSpPr>
        <p:spPr>
          <a:xfrm>
            <a:off x="968075" y="1951300"/>
            <a:ext cx="7734900" cy="677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GB" sz="1600">
                <a:solidFill>
                  <a:schemeClr val="dk1"/>
                </a:solidFill>
                <a:latin typeface="Courier New"/>
                <a:ea typeface="Courier New"/>
                <a:cs typeface="Courier New"/>
                <a:sym typeface="Courier New"/>
              </a:rPr>
              <a:t>Kafka-console-consumer --bootstrap-server </a:t>
            </a:r>
            <a:r>
              <a:rPr i="1" lang="en-GB" sz="1600">
                <a:solidFill>
                  <a:schemeClr val="dk1"/>
                </a:solidFill>
                <a:latin typeface="Courier New"/>
                <a:ea typeface="Courier New"/>
                <a:cs typeface="Courier New"/>
                <a:sym typeface="Courier New"/>
              </a:rPr>
              <a:t>ip-address</a:t>
            </a:r>
            <a:r>
              <a:rPr lang="en-GB" sz="1600">
                <a:solidFill>
                  <a:schemeClr val="dk1"/>
                </a:solidFill>
                <a:latin typeface="Courier New"/>
                <a:ea typeface="Courier New"/>
                <a:cs typeface="Courier New"/>
                <a:sym typeface="Courier New"/>
              </a:rPr>
              <a:t>:9092 </a:t>
            </a:r>
            <a:r>
              <a:rPr b="1" lang="en-GB" sz="1600">
                <a:solidFill>
                  <a:schemeClr val="dk1"/>
                </a:solidFill>
                <a:latin typeface="Courier New"/>
                <a:ea typeface="Courier New"/>
                <a:cs typeface="Courier New"/>
                <a:sym typeface="Courier New"/>
              </a:rPr>
              <a:t>--topic </a:t>
            </a:r>
            <a:r>
              <a:rPr lang="en-GB" sz="1600">
                <a:solidFill>
                  <a:schemeClr val="dk1"/>
                </a:solidFill>
                <a:latin typeface="Courier New"/>
                <a:ea typeface="Courier New"/>
                <a:cs typeface="Courier New"/>
                <a:sym typeface="Courier New"/>
              </a:rPr>
              <a:t>topic_name </a:t>
            </a:r>
            <a:r>
              <a:rPr b="1" lang="en-GB" sz="1600">
                <a:solidFill>
                  <a:schemeClr val="dk1"/>
                </a:solidFill>
                <a:latin typeface="Courier New"/>
                <a:ea typeface="Courier New"/>
                <a:cs typeface="Courier New"/>
                <a:sym typeface="Courier New"/>
              </a:rPr>
              <a:t>--from-beginning</a:t>
            </a:r>
            <a:endParaRPr b="1" i="1" sz="1600">
              <a:solidFill>
                <a:schemeClr val="dk1"/>
              </a:solidFill>
              <a:latin typeface="Courier New"/>
              <a:ea typeface="Courier New"/>
              <a:cs typeface="Courier New"/>
              <a:sym typeface="Courier New"/>
            </a:endParaRPr>
          </a:p>
        </p:txBody>
      </p:sp>
      <p:sp>
        <p:nvSpPr>
          <p:cNvPr id="1223" name="Google Shape;1223;p86"/>
          <p:cNvSpPr txBox="1"/>
          <p:nvPr/>
        </p:nvSpPr>
        <p:spPr>
          <a:xfrm>
            <a:off x="430275" y="1278975"/>
            <a:ext cx="8713800" cy="431100"/>
          </a:xfrm>
          <a:prstGeom prst="rect">
            <a:avLst/>
          </a:prstGeom>
          <a:noFill/>
          <a:ln>
            <a:noFill/>
          </a:ln>
        </p:spPr>
        <p:txBody>
          <a:bodyPr anchorCtr="0" anchor="t" bIns="91425" lIns="91425" spcFirstLastPara="1" rIns="91425" wrap="square" tIns="91425">
            <a:spAutoFit/>
          </a:bodyPr>
          <a:lstStyle/>
          <a:p>
            <a:pPr indent="-330200" lvl="0" marL="457200" rtl="0" algn="l">
              <a:lnSpc>
                <a:spcPct val="90000"/>
              </a:lnSpc>
              <a:spcBef>
                <a:spcPts val="100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Kafka command to create a consumer and subscribing to a topic</a:t>
            </a:r>
            <a:endParaRPr sz="1600">
              <a:solidFill>
                <a:schemeClr val="dk1"/>
              </a:solidFill>
              <a:latin typeface="Avenir"/>
              <a:ea typeface="Avenir"/>
              <a:cs typeface="Avenir"/>
              <a:sym typeface="Avenir"/>
            </a:endParaRPr>
          </a:p>
        </p:txBody>
      </p:sp>
      <p:pic>
        <p:nvPicPr>
          <p:cNvPr id="1224" name="Google Shape;1224;p86"/>
          <p:cNvPicPr preferRelativeResize="0"/>
          <p:nvPr/>
        </p:nvPicPr>
        <p:blipFill>
          <a:blip r:embed="rId3">
            <a:alphaModFix/>
          </a:blip>
          <a:stretch>
            <a:fillRect/>
          </a:stretch>
        </p:blipFill>
        <p:spPr>
          <a:xfrm>
            <a:off x="949325" y="3110525"/>
            <a:ext cx="7772400" cy="8858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87"/>
          <p:cNvSpPr txBox="1"/>
          <p:nvPr/>
        </p:nvSpPr>
        <p:spPr>
          <a:xfrm>
            <a:off x="644700" y="2384200"/>
            <a:ext cx="7854600" cy="860700"/>
          </a:xfrm>
          <a:prstGeom prst="rect">
            <a:avLst/>
          </a:prstGeom>
          <a:noFill/>
          <a:ln>
            <a:noFill/>
          </a:ln>
        </p:spPr>
        <p:txBody>
          <a:bodyPr anchorCtr="0" anchor="t" bIns="91425" lIns="91425" spcFirstLastPara="1" rIns="91425" wrap="square" tIns="91425">
            <a:noAutofit/>
          </a:bodyPr>
          <a:lstStyle/>
          <a:p>
            <a:pPr indent="0" lvl="0" marL="457200" rtl="0" algn="l">
              <a:lnSpc>
                <a:spcPct val="90000"/>
              </a:lnSpc>
              <a:spcBef>
                <a:spcPts val="1000"/>
              </a:spcBef>
              <a:spcAft>
                <a:spcPts val="0"/>
              </a:spcAft>
              <a:buNone/>
            </a:pPr>
            <a:r>
              <a:rPr i="1" lang="en-GB" sz="2000">
                <a:solidFill>
                  <a:schemeClr val="dk1"/>
                </a:solidFill>
                <a:latin typeface="Avenir"/>
                <a:ea typeface="Avenir"/>
                <a:cs typeface="Avenir"/>
                <a:sym typeface="Avenir"/>
              </a:rPr>
              <a:t>If no key is specified Kafka simply assigns a random partition</a:t>
            </a:r>
            <a:endParaRPr i="1" sz="2000">
              <a:latin typeface="Avenir"/>
              <a:ea typeface="Avenir"/>
              <a:cs typeface="Avenir"/>
              <a:sym typeface="Avenir"/>
            </a:endParaRPr>
          </a:p>
        </p:txBody>
      </p:sp>
      <p:grpSp>
        <p:nvGrpSpPr>
          <p:cNvPr id="1230" name="Google Shape;1230;p87"/>
          <p:cNvGrpSpPr/>
          <p:nvPr/>
        </p:nvGrpSpPr>
        <p:grpSpPr>
          <a:xfrm>
            <a:off x="436200" y="468900"/>
            <a:ext cx="701100" cy="701100"/>
            <a:chOff x="7781800" y="2472275"/>
            <a:chExt cx="701100" cy="701100"/>
          </a:xfrm>
        </p:grpSpPr>
        <p:sp>
          <p:nvSpPr>
            <p:cNvPr id="1231" name="Google Shape;1231;p87"/>
            <p:cNvSpPr/>
            <p:nvPr/>
          </p:nvSpPr>
          <p:spPr>
            <a:xfrm>
              <a:off x="7781800" y="2472275"/>
              <a:ext cx="701100" cy="701100"/>
            </a:xfrm>
            <a:prstGeom prst="ellipse">
              <a:avLst/>
            </a:prstGeom>
            <a:solidFill>
              <a:srgbClr val="DB3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7"/>
            <p:cNvSpPr/>
            <p:nvPr/>
          </p:nvSpPr>
          <p:spPr>
            <a:xfrm>
              <a:off x="7860550" y="2551025"/>
              <a:ext cx="543600" cy="543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3" name="Google Shape;1233;p87"/>
            <p:cNvPicPr preferRelativeResize="0"/>
            <p:nvPr/>
          </p:nvPicPr>
          <p:blipFill>
            <a:blip r:embed="rId3">
              <a:alphaModFix/>
            </a:blip>
            <a:stretch>
              <a:fillRect/>
            </a:stretch>
          </p:blipFill>
          <p:spPr>
            <a:xfrm>
              <a:off x="8064100" y="2585153"/>
              <a:ext cx="136500" cy="481542"/>
            </a:xfrm>
            <a:prstGeom prst="rect">
              <a:avLst/>
            </a:prstGeom>
            <a:noFill/>
            <a:ln>
              <a:noFill/>
            </a:ln>
          </p:spPr>
        </p:pic>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88"/>
          <p:cNvSpPr txBox="1"/>
          <p:nvPr/>
        </p:nvSpPr>
        <p:spPr>
          <a:xfrm>
            <a:off x="360375" y="360000"/>
            <a:ext cx="48615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For Multi Broker Kafka Cluster</a:t>
            </a:r>
            <a:endParaRPr i="0" sz="2600" u="none" cap="none" strike="noStrike">
              <a:solidFill>
                <a:srgbClr val="434343"/>
              </a:solidFill>
              <a:latin typeface="Avenir"/>
              <a:ea typeface="Avenir"/>
              <a:cs typeface="Avenir"/>
              <a:sym typeface="Avenir"/>
            </a:endParaRPr>
          </a:p>
        </p:txBody>
      </p:sp>
      <p:sp>
        <p:nvSpPr>
          <p:cNvPr id="1239" name="Google Shape;1239;p88"/>
          <p:cNvSpPr txBox="1"/>
          <p:nvPr/>
        </p:nvSpPr>
        <p:spPr>
          <a:xfrm>
            <a:off x="968075" y="1951300"/>
            <a:ext cx="7734900" cy="677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GB" sz="1600">
                <a:solidFill>
                  <a:schemeClr val="dk1"/>
                </a:solidFill>
                <a:latin typeface="Courier New"/>
                <a:ea typeface="Courier New"/>
                <a:cs typeface="Courier New"/>
                <a:sym typeface="Courier New"/>
              </a:rPr>
              <a:t>Kafka-console-consumer --bootstrap-server </a:t>
            </a:r>
            <a:r>
              <a:rPr i="1" lang="en-GB" sz="1600">
                <a:solidFill>
                  <a:schemeClr val="dk1"/>
                </a:solidFill>
                <a:latin typeface="Courier New"/>
                <a:ea typeface="Courier New"/>
                <a:cs typeface="Courier New"/>
                <a:sym typeface="Courier New"/>
              </a:rPr>
              <a:t>ip-address</a:t>
            </a:r>
            <a:r>
              <a:rPr lang="en-GB" sz="1600">
                <a:solidFill>
                  <a:schemeClr val="dk1"/>
                </a:solidFill>
                <a:latin typeface="Courier New"/>
                <a:ea typeface="Courier New"/>
                <a:cs typeface="Courier New"/>
                <a:sym typeface="Courier New"/>
              </a:rPr>
              <a:t>:9092 </a:t>
            </a:r>
            <a:r>
              <a:rPr b="1" lang="en-GB" sz="1600">
                <a:solidFill>
                  <a:schemeClr val="dk1"/>
                </a:solidFill>
                <a:latin typeface="Courier New"/>
                <a:ea typeface="Courier New"/>
                <a:cs typeface="Courier New"/>
                <a:sym typeface="Courier New"/>
              </a:rPr>
              <a:t>--topic </a:t>
            </a:r>
            <a:r>
              <a:rPr lang="en-GB" sz="1600">
                <a:solidFill>
                  <a:schemeClr val="dk1"/>
                </a:solidFill>
                <a:latin typeface="Courier New"/>
                <a:ea typeface="Courier New"/>
                <a:cs typeface="Courier New"/>
                <a:sym typeface="Courier New"/>
              </a:rPr>
              <a:t>topic_name </a:t>
            </a:r>
            <a:r>
              <a:rPr b="1" lang="en-GB" sz="1600">
                <a:solidFill>
                  <a:schemeClr val="dk1"/>
                </a:solidFill>
                <a:latin typeface="Courier New"/>
                <a:ea typeface="Courier New"/>
                <a:cs typeface="Courier New"/>
                <a:sym typeface="Courier New"/>
              </a:rPr>
              <a:t>--from-beginning</a:t>
            </a:r>
            <a:endParaRPr b="1" i="1" sz="1600">
              <a:solidFill>
                <a:schemeClr val="dk1"/>
              </a:solidFill>
              <a:latin typeface="Courier New"/>
              <a:ea typeface="Courier New"/>
              <a:cs typeface="Courier New"/>
              <a:sym typeface="Courier New"/>
            </a:endParaRPr>
          </a:p>
        </p:txBody>
      </p:sp>
      <p:sp>
        <p:nvSpPr>
          <p:cNvPr id="1240" name="Google Shape;1240;p88"/>
          <p:cNvSpPr txBox="1"/>
          <p:nvPr/>
        </p:nvSpPr>
        <p:spPr>
          <a:xfrm>
            <a:off x="430275" y="1278975"/>
            <a:ext cx="8713800" cy="431100"/>
          </a:xfrm>
          <a:prstGeom prst="rect">
            <a:avLst/>
          </a:prstGeom>
          <a:noFill/>
          <a:ln>
            <a:noFill/>
          </a:ln>
        </p:spPr>
        <p:txBody>
          <a:bodyPr anchorCtr="0" anchor="t" bIns="91425" lIns="91425" spcFirstLastPara="1" rIns="91425" wrap="square" tIns="91425">
            <a:spAutoFit/>
          </a:bodyPr>
          <a:lstStyle/>
          <a:p>
            <a:pPr indent="-330200" lvl="0" marL="457200" rtl="0" algn="l">
              <a:lnSpc>
                <a:spcPct val="90000"/>
              </a:lnSpc>
              <a:spcBef>
                <a:spcPts val="100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Kafka command to create a consumer and subscribing to a topic</a:t>
            </a:r>
            <a:endParaRPr sz="1600">
              <a:solidFill>
                <a:schemeClr val="dk1"/>
              </a:solidFill>
              <a:latin typeface="Avenir"/>
              <a:ea typeface="Avenir"/>
              <a:cs typeface="Avenir"/>
              <a:sym typeface="Avenir"/>
            </a:endParaRPr>
          </a:p>
        </p:txBody>
      </p:sp>
      <p:pic>
        <p:nvPicPr>
          <p:cNvPr id="1241" name="Google Shape;1241;p88"/>
          <p:cNvPicPr preferRelativeResize="0"/>
          <p:nvPr/>
        </p:nvPicPr>
        <p:blipFill>
          <a:blip r:embed="rId3">
            <a:alphaModFix/>
          </a:blip>
          <a:stretch>
            <a:fillRect/>
          </a:stretch>
        </p:blipFill>
        <p:spPr>
          <a:xfrm>
            <a:off x="899125" y="3186325"/>
            <a:ext cx="7872801" cy="5527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89"/>
          <p:cNvSpPr txBox="1"/>
          <p:nvPr/>
        </p:nvSpPr>
        <p:spPr>
          <a:xfrm>
            <a:off x="515950" y="360000"/>
            <a:ext cx="5269200" cy="36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en-GB" sz="2600">
                <a:solidFill>
                  <a:srgbClr val="434343"/>
                </a:solidFill>
                <a:latin typeface="Avenir"/>
                <a:ea typeface="Avenir"/>
                <a:cs typeface="Avenir"/>
                <a:sym typeface="Avenir"/>
              </a:rPr>
              <a:t>Summary</a:t>
            </a:r>
            <a:endParaRPr sz="2600">
              <a:solidFill>
                <a:srgbClr val="434343"/>
              </a:solidFill>
              <a:latin typeface="Avenir"/>
              <a:ea typeface="Avenir"/>
              <a:cs typeface="Avenir"/>
              <a:sym typeface="Avenir"/>
            </a:endParaRPr>
          </a:p>
        </p:txBody>
      </p:sp>
      <p:sp>
        <p:nvSpPr>
          <p:cNvPr id="1247" name="Google Shape;1247;p89"/>
          <p:cNvSpPr txBox="1"/>
          <p:nvPr/>
        </p:nvSpPr>
        <p:spPr>
          <a:xfrm>
            <a:off x="505975" y="1084950"/>
            <a:ext cx="8343600" cy="37884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dk1"/>
              </a:buClr>
              <a:buSzPts val="1600"/>
              <a:buFont typeface="Avenir"/>
              <a:buChar char="●"/>
            </a:pPr>
            <a:r>
              <a:rPr lang="en-GB" sz="1600">
                <a:solidFill>
                  <a:schemeClr val="dk1"/>
                </a:solidFill>
                <a:highlight>
                  <a:schemeClr val="lt1"/>
                </a:highlight>
                <a:latin typeface="Avenir"/>
                <a:ea typeface="Avenir"/>
                <a:cs typeface="Avenir"/>
                <a:sym typeface="Avenir"/>
              </a:rPr>
              <a:t>Real-time data is information that is delivered immediately after collection</a:t>
            </a:r>
            <a:endParaRPr sz="1600">
              <a:solidFill>
                <a:schemeClr val="dk1"/>
              </a:solidFill>
              <a:highlight>
                <a:schemeClr val="lt1"/>
              </a:highlight>
              <a:latin typeface="Avenir"/>
              <a:ea typeface="Avenir"/>
              <a:cs typeface="Avenir"/>
              <a:sym typeface="Avenir"/>
            </a:endParaRPr>
          </a:p>
          <a:p>
            <a:pPr indent="0" lvl="0" marL="457200" rtl="0" algn="l">
              <a:spcBef>
                <a:spcPts val="0"/>
              </a:spcBef>
              <a:spcAft>
                <a:spcPts val="0"/>
              </a:spcAft>
              <a:buNone/>
            </a:pPr>
            <a:r>
              <a:t/>
            </a:r>
            <a:endParaRPr sz="1600">
              <a:solidFill>
                <a:schemeClr val="dk1"/>
              </a:solidFill>
              <a:highlight>
                <a:schemeClr val="lt1"/>
              </a:highlight>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GB" sz="1600">
                <a:solidFill>
                  <a:schemeClr val="dk1"/>
                </a:solidFill>
                <a:highlight>
                  <a:schemeClr val="lt1"/>
                </a:highlight>
                <a:latin typeface="Avenir"/>
                <a:ea typeface="Avenir"/>
                <a:cs typeface="Avenir"/>
                <a:sym typeface="Avenir"/>
              </a:rPr>
              <a:t>Messaging systems provides seamless integration among various distributed endpoints with the help of messages in real-time</a:t>
            </a:r>
            <a:endParaRPr sz="1600">
              <a:solidFill>
                <a:schemeClr val="dk1"/>
              </a:solidFill>
              <a:highlight>
                <a:schemeClr val="lt1"/>
              </a:highlight>
              <a:latin typeface="Avenir"/>
              <a:ea typeface="Avenir"/>
              <a:cs typeface="Avenir"/>
              <a:sym typeface="Avenir"/>
            </a:endParaRPr>
          </a:p>
          <a:p>
            <a:pPr indent="0" lvl="0" marL="457200" rtl="0" algn="l">
              <a:spcBef>
                <a:spcPts val="0"/>
              </a:spcBef>
              <a:spcAft>
                <a:spcPts val="0"/>
              </a:spcAft>
              <a:buNone/>
            </a:pPr>
            <a:r>
              <a:t/>
            </a:r>
            <a:endParaRPr sz="1600">
              <a:solidFill>
                <a:schemeClr val="dk1"/>
              </a:solidFill>
              <a:highlight>
                <a:schemeClr val="lt1"/>
              </a:highlight>
              <a:latin typeface="Avenir"/>
              <a:ea typeface="Avenir"/>
              <a:cs typeface="Avenir"/>
              <a:sym typeface="Avenir"/>
            </a:endParaRPr>
          </a:p>
          <a:p>
            <a:pPr indent="-330200" lvl="0" marL="457200" rtl="0" algn="l">
              <a:spcBef>
                <a:spcPts val="0"/>
              </a:spcBef>
              <a:spcAft>
                <a:spcPts val="0"/>
              </a:spcAft>
              <a:buClr>
                <a:schemeClr val="dk1"/>
              </a:buClr>
              <a:buSzPts val="1600"/>
              <a:buFont typeface="Avenir"/>
              <a:buChar char="●"/>
            </a:pPr>
            <a:r>
              <a:rPr lang="en-GB" sz="1600">
                <a:solidFill>
                  <a:schemeClr val="dk1"/>
                </a:solidFill>
                <a:highlight>
                  <a:schemeClr val="lt1"/>
                </a:highlight>
                <a:latin typeface="Avenir"/>
                <a:ea typeface="Avenir"/>
                <a:cs typeface="Avenir"/>
                <a:sym typeface="Avenir"/>
              </a:rPr>
              <a:t>Kafka is a distributed streaming platform that is used to publish and subscribe to streams of records</a:t>
            </a:r>
            <a:endParaRPr sz="1600">
              <a:solidFill>
                <a:schemeClr val="dk1"/>
              </a:solidFill>
              <a:highlight>
                <a:schemeClr val="lt1"/>
              </a:highlight>
              <a:latin typeface="Avenir"/>
              <a:ea typeface="Avenir"/>
              <a:cs typeface="Avenir"/>
              <a:sym typeface="Avenir"/>
            </a:endParaRPr>
          </a:p>
          <a:p>
            <a:pPr indent="0" lvl="0" marL="457200" rtl="0" algn="l">
              <a:lnSpc>
                <a:spcPct val="90000"/>
              </a:lnSpc>
              <a:spcBef>
                <a:spcPts val="0"/>
              </a:spcBef>
              <a:spcAft>
                <a:spcPts val="0"/>
              </a:spcAft>
              <a:buNone/>
            </a:pPr>
            <a:r>
              <a:t/>
            </a:r>
            <a:endParaRPr sz="1600">
              <a:solidFill>
                <a:schemeClr val="dk1"/>
              </a:solidFill>
              <a:latin typeface="Avenir"/>
              <a:ea typeface="Avenir"/>
              <a:cs typeface="Avenir"/>
              <a:sym typeface="Avenir"/>
            </a:endParaRPr>
          </a:p>
          <a:p>
            <a:pPr indent="-330200" lvl="0" marL="457200" rtl="0" algn="l">
              <a:lnSpc>
                <a:spcPct val="90000"/>
              </a:lnSpc>
              <a:spcBef>
                <a:spcPts val="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Kafka provide various policies that allow it to do a record cleanup using a retention policy</a:t>
            </a:r>
            <a:endParaRPr sz="1600">
              <a:solidFill>
                <a:schemeClr val="dk1"/>
              </a:solidFill>
              <a:latin typeface="Avenir"/>
              <a:ea typeface="Avenir"/>
              <a:cs typeface="Avenir"/>
              <a:sym typeface="Avenir"/>
            </a:endParaRPr>
          </a:p>
          <a:p>
            <a:pPr indent="0" lvl="0" marL="457200" rtl="0" algn="l">
              <a:lnSpc>
                <a:spcPct val="90000"/>
              </a:lnSpc>
              <a:spcBef>
                <a:spcPts val="0"/>
              </a:spcBef>
              <a:spcAft>
                <a:spcPts val="0"/>
              </a:spcAft>
              <a:buNone/>
            </a:pPr>
            <a:r>
              <a:t/>
            </a:r>
            <a:endParaRPr sz="1600">
              <a:solidFill>
                <a:schemeClr val="dk1"/>
              </a:solidFill>
              <a:latin typeface="Avenir"/>
              <a:ea typeface="Avenir"/>
              <a:cs typeface="Avenir"/>
              <a:sym typeface="Avenir"/>
            </a:endParaRPr>
          </a:p>
          <a:p>
            <a:pPr indent="-330200" lvl="0" marL="457200" rtl="0" algn="l">
              <a:lnSpc>
                <a:spcPct val="90000"/>
              </a:lnSpc>
              <a:spcBef>
                <a:spcPts val="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Kafka is a durable and fault-tolerant system</a:t>
            </a:r>
            <a:endParaRPr sz="1600">
              <a:solidFill>
                <a:schemeClr val="dk1"/>
              </a:solidFill>
              <a:latin typeface="Avenir"/>
              <a:ea typeface="Avenir"/>
              <a:cs typeface="Avenir"/>
              <a:sym typeface="Avenir"/>
            </a:endParaRPr>
          </a:p>
          <a:p>
            <a:pPr indent="0" lvl="0" marL="457200" rtl="0" algn="l">
              <a:lnSpc>
                <a:spcPct val="90000"/>
              </a:lnSpc>
              <a:spcBef>
                <a:spcPts val="0"/>
              </a:spcBef>
              <a:spcAft>
                <a:spcPts val="0"/>
              </a:spcAft>
              <a:buNone/>
            </a:pPr>
            <a:r>
              <a:t/>
            </a:r>
            <a:endParaRPr sz="1600">
              <a:solidFill>
                <a:schemeClr val="dk1"/>
              </a:solidFill>
              <a:latin typeface="Avenir"/>
              <a:ea typeface="Avenir"/>
              <a:cs typeface="Avenir"/>
              <a:sym typeface="Avenir"/>
            </a:endParaRPr>
          </a:p>
          <a:p>
            <a:pPr indent="-330200" lvl="0" marL="457200" rtl="0" algn="l">
              <a:lnSpc>
                <a:spcPct val="90000"/>
              </a:lnSpc>
              <a:spcBef>
                <a:spcPts val="0"/>
              </a:spcBef>
              <a:spcAft>
                <a:spcPts val="0"/>
              </a:spcAft>
              <a:buClr>
                <a:schemeClr val="dk1"/>
              </a:buClr>
              <a:buSzPts val="1600"/>
              <a:buFont typeface="Avenir"/>
              <a:buChar char="●"/>
            </a:pPr>
            <a:r>
              <a:rPr lang="en-GB" sz="1600">
                <a:solidFill>
                  <a:schemeClr val="dk1"/>
                </a:solidFill>
                <a:latin typeface="Avenir"/>
                <a:ea typeface="Avenir"/>
                <a:cs typeface="Avenir"/>
                <a:sym typeface="Avenir"/>
              </a:rPr>
              <a:t>Each Kafka broker coordinates with other Kafka brokers using Zookeeper</a:t>
            </a:r>
            <a:endParaRPr sz="1600">
              <a:solidFill>
                <a:schemeClr val="dk1"/>
              </a:solidFill>
              <a:latin typeface="Avenir"/>
              <a:ea typeface="Avenir"/>
              <a:cs typeface="Avenir"/>
              <a:sym typeface="Aveni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90"/>
          <p:cNvSpPr txBox="1"/>
          <p:nvPr>
            <p:ph idx="4294967295" type="title"/>
          </p:nvPr>
        </p:nvSpPr>
        <p:spPr>
          <a:xfrm>
            <a:off x="0" y="1937300"/>
            <a:ext cx="9144000" cy="994200"/>
          </a:xfrm>
          <a:prstGeom prst="rect">
            <a:avLst/>
          </a:prstGeom>
          <a:noFill/>
          <a:ln>
            <a:noFill/>
          </a:ln>
        </p:spPr>
        <p:txBody>
          <a:bodyPr anchorCtr="0" anchor="ctr" bIns="17150" lIns="34300" spcFirstLastPara="1" rIns="34300" wrap="square" tIns="17150">
            <a:noAutofit/>
          </a:bodyPr>
          <a:lstStyle/>
          <a:p>
            <a:pPr indent="0" lvl="0" marL="0" rtl="0" algn="ctr">
              <a:lnSpc>
                <a:spcPct val="90000"/>
              </a:lnSpc>
              <a:spcBef>
                <a:spcPts val="0"/>
              </a:spcBef>
              <a:spcAft>
                <a:spcPts val="0"/>
              </a:spcAft>
              <a:buSzPts val="4800"/>
              <a:buNone/>
            </a:pPr>
            <a:r>
              <a:rPr lang="en-GB" sz="4000">
                <a:latin typeface="Avenir"/>
                <a:ea typeface="Avenir"/>
                <a:cs typeface="Avenir"/>
                <a:sym typeface="Avenir"/>
              </a:rPr>
              <a:t>Thank You</a:t>
            </a:r>
            <a:endParaRPr sz="4000">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7"/>
          <p:cNvSpPr txBox="1"/>
          <p:nvPr/>
        </p:nvSpPr>
        <p:spPr>
          <a:xfrm>
            <a:off x="360375" y="360000"/>
            <a:ext cx="48234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Challenges with real-time data</a:t>
            </a:r>
            <a:endParaRPr i="0" sz="2600" u="none" cap="none" strike="noStrike">
              <a:solidFill>
                <a:srgbClr val="434343"/>
              </a:solidFill>
              <a:latin typeface="Avenir"/>
              <a:ea typeface="Avenir"/>
              <a:cs typeface="Avenir"/>
              <a:sym typeface="Avenir"/>
            </a:endParaRPr>
          </a:p>
        </p:txBody>
      </p:sp>
      <p:sp>
        <p:nvSpPr>
          <p:cNvPr id="160" name="Google Shape;160;p37"/>
          <p:cNvSpPr txBox="1"/>
          <p:nvPr/>
        </p:nvSpPr>
        <p:spPr>
          <a:xfrm>
            <a:off x="360375" y="1392225"/>
            <a:ext cx="8417100" cy="32661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Font typeface="Avenir"/>
              <a:buChar char="●"/>
            </a:pPr>
            <a:r>
              <a:rPr lang="en-GB" sz="1800">
                <a:solidFill>
                  <a:schemeClr val="dk1"/>
                </a:solidFill>
                <a:highlight>
                  <a:srgbClr val="FFFFFF"/>
                </a:highlight>
                <a:latin typeface="Avenir"/>
                <a:ea typeface="Avenir"/>
                <a:cs typeface="Avenir"/>
                <a:sym typeface="Avenir"/>
              </a:rPr>
              <a:t>Traditional batch </a:t>
            </a:r>
            <a:r>
              <a:rPr lang="en-GB" sz="1800">
                <a:solidFill>
                  <a:schemeClr val="dk1"/>
                </a:solidFill>
                <a:highlight>
                  <a:srgbClr val="FFFFFF"/>
                </a:highlight>
                <a:latin typeface="Avenir"/>
                <a:ea typeface="Avenir"/>
                <a:cs typeface="Avenir"/>
                <a:sym typeface="Avenir"/>
              </a:rPr>
              <a:t>distributed </a:t>
            </a:r>
            <a:r>
              <a:rPr lang="en-GB" sz="1800">
                <a:solidFill>
                  <a:schemeClr val="dk1"/>
                </a:solidFill>
                <a:highlight>
                  <a:srgbClr val="FFFFFF"/>
                </a:highlight>
                <a:latin typeface="Avenir"/>
                <a:ea typeface="Avenir"/>
                <a:cs typeface="Avenir"/>
                <a:sym typeface="Avenir"/>
              </a:rPr>
              <a:t>data processing methods require data to be downloaded as batches before it can be processed, stored, or analyzed</a:t>
            </a:r>
            <a:endParaRPr sz="1800">
              <a:solidFill>
                <a:schemeClr val="dk1"/>
              </a:solidFill>
              <a:highlight>
                <a:srgbClr val="FFFFFF"/>
              </a:highlight>
              <a:latin typeface="Avenir"/>
              <a:ea typeface="Avenir"/>
              <a:cs typeface="Avenir"/>
              <a:sym typeface="Avenir"/>
            </a:endParaRPr>
          </a:p>
          <a:p>
            <a:pPr indent="0" lvl="0" marL="457200" rtl="0" algn="l">
              <a:spcBef>
                <a:spcPts val="0"/>
              </a:spcBef>
              <a:spcAft>
                <a:spcPts val="0"/>
              </a:spcAft>
              <a:buNone/>
            </a:pPr>
            <a:r>
              <a:t/>
            </a:r>
            <a:endParaRPr sz="1800">
              <a:solidFill>
                <a:schemeClr val="dk1"/>
              </a:solidFill>
              <a:highlight>
                <a:srgbClr val="FFFFFF"/>
              </a:highlight>
              <a:latin typeface="Avenir"/>
              <a:ea typeface="Avenir"/>
              <a:cs typeface="Avenir"/>
              <a:sym typeface="Avenir"/>
            </a:endParaRPr>
          </a:p>
          <a:p>
            <a:pPr indent="0" lvl="0" marL="457200" rtl="0" algn="l">
              <a:spcBef>
                <a:spcPts val="0"/>
              </a:spcBef>
              <a:spcAft>
                <a:spcPts val="0"/>
              </a:spcAft>
              <a:buNone/>
            </a:pPr>
            <a:r>
              <a:t/>
            </a:r>
            <a:endParaRPr sz="1800">
              <a:solidFill>
                <a:schemeClr val="dk1"/>
              </a:solidFill>
              <a:highlight>
                <a:srgbClr val="FFFFFF"/>
              </a:highlight>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GB" sz="1800">
                <a:solidFill>
                  <a:schemeClr val="dk1"/>
                </a:solidFill>
                <a:highlight>
                  <a:srgbClr val="FFFFFF"/>
                </a:highlight>
                <a:latin typeface="Avenir"/>
                <a:ea typeface="Avenir"/>
                <a:cs typeface="Avenir"/>
                <a:sym typeface="Avenir"/>
              </a:rPr>
              <a:t>Also, point-to-point data pipeline make a system more complicated</a:t>
            </a:r>
            <a:endParaRPr sz="1800">
              <a:solidFill>
                <a:schemeClr val="dk1"/>
              </a:solidFill>
              <a:highlight>
                <a:srgbClr val="FFFFFF"/>
              </a:highlight>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8"/>
          <p:cNvSpPr txBox="1"/>
          <p:nvPr/>
        </p:nvSpPr>
        <p:spPr>
          <a:xfrm>
            <a:off x="360375" y="360000"/>
            <a:ext cx="48234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Challenges with real-time data</a:t>
            </a:r>
            <a:endParaRPr i="0" sz="2600" u="none" cap="none" strike="noStrike">
              <a:solidFill>
                <a:srgbClr val="434343"/>
              </a:solidFill>
              <a:latin typeface="Avenir"/>
              <a:ea typeface="Avenir"/>
              <a:cs typeface="Avenir"/>
              <a:sym typeface="Avenir"/>
            </a:endParaRPr>
          </a:p>
        </p:txBody>
      </p:sp>
      <p:sp>
        <p:nvSpPr>
          <p:cNvPr id="166" name="Google Shape;166;p38"/>
          <p:cNvSpPr txBox="1"/>
          <p:nvPr/>
        </p:nvSpPr>
        <p:spPr>
          <a:xfrm>
            <a:off x="360375" y="1163625"/>
            <a:ext cx="8417100" cy="4260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Font typeface="Avenir"/>
              <a:buChar char="●"/>
            </a:pPr>
            <a:r>
              <a:rPr lang="en-GB" sz="1800">
                <a:solidFill>
                  <a:schemeClr val="dk1"/>
                </a:solidFill>
                <a:highlight>
                  <a:srgbClr val="FFFFFF"/>
                </a:highlight>
                <a:latin typeface="Avenir"/>
                <a:ea typeface="Avenir"/>
                <a:cs typeface="Avenir"/>
                <a:sym typeface="Avenir"/>
              </a:rPr>
              <a:t>This is how a typical point-to-point data pipeline looks like</a:t>
            </a:r>
            <a:endParaRPr sz="1800">
              <a:solidFill>
                <a:schemeClr val="dk1"/>
              </a:solidFill>
              <a:highlight>
                <a:srgbClr val="FFFFFF"/>
              </a:highlight>
              <a:latin typeface="Avenir"/>
              <a:ea typeface="Avenir"/>
              <a:cs typeface="Avenir"/>
              <a:sym typeface="Avenir"/>
            </a:endParaRPr>
          </a:p>
        </p:txBody>
      </p:sp>
      <p:sp>
        <p:nvSpPr>
          <p:cNvPr id="167" name="Google Shape;167;p38"/>
          <p:cNvSpPr/>
          <p:nvPr/>
        </p:nvSpPr>
        <p:spPr>
          <a:xfrm>
            <a:off x="1656825" y="1807300"/>
            <a:ext cx="15471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Avenir"/>
                <a:ea typeface="Avenir"/>
                <a:cs typeface="Avenir"/>
                <a:sym typeface="Avenir"/>
              </a:rPr>
              <a:t>Service</a:t>
            </a:r>
            <a:endParaRPr>
              <a:solidFill>
                <a:schemeClr val="dk1"/>
              </a:solidFill>
              <a:latin typeface="Avenir"/>
              <a:ea typeface="Avenir"/>
              <a:cs typeface="Avenir"/>
              <a:sym typeface="Avenir"/>
            </a:endParaRPr>
          </a:p>
        </p:txBody>
      </p:sp>
      <p:sp>
        <p:nvSpPr>
          <p:cNvPr id="168" name="Google Shape;168;p38"/>
          <p:cNvSpPr/>
          <p:nvPr/>
        </p:nvSpPr>
        <p:spPr>
          <a:xfrm>
            <a:off x="1656825" y="2493100"/>
            <a:ext cx="15471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Avenir"/>
                <a:ea typeface="Avenir"/>
                <a:cs typeface="Avenir"/>
                <a:sym typeface="Avenir"/>
              </a:rPr>
              <a:t>Frontend</a:t>
            </a:r>
            <a:endParaRPr>
              <a:solidFill>
                <a:schemeClr val="dk1"/>
              </a:solidFill>
              <a:latin typeface="Avenir"/>
              <a:ea typeface="Avenir"/>
              <a:cs typeface="Avenir"/>
              <a:sym typeface="Avenir"/>
            </a:endParaRPr>
          </a:p>
        </p:txBody>
      </p:sp>
      <p:sp>
        <p:nvSpPr>
          <p:cNvPr id="169" name="Google Shape;169;p38"/>
          <p:cNvSpPr/>
          <p:nvPr/>
        </p:nvSpPr>
        <p:spPr>
          <a:xfrm>
            <a:off x="1656825" y="3178900"/>
            <a:ext cx="15471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Avenir"/>
                <a:ea typeface="Avenir"/>
                <a:cs typeface="Avenir"/>
                <a:sym typeface="Avenir"/>
              </a:rPr>
              <a:t>Frontend</a:t>
            </a:r>
            <a:endParaRPr>
              <a:solidFill>
                <a:schemeClr val="dk1"/>
              </a:solidFill>
              <a:latin typeface="Avenir"/>
              <a:ea typeface="Avenir"/>
              <a:cs typeface="Avenir"/>
              <a:sym typeface="Avenir"/>
            </a:endParaRPr>
          </a:p>
        </p:txBody>
      </p:sp>
      <p:sp>
        <p:nvSpPr>
          <p:cNvPr id="170" name="Google Shape;170;p38"/>
          <p:cNvSpPr/>
          <p:nvPr/>
        </p:nvSpPr>
        <p:spPr>
          <a:xfrm>
            <a:off x="5466825" y="1807300"/>
            <a:ext cx="15471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Avenir"/>
                <a:ea typeface="Avenir"/>
                <a:cs typeface="Avenir"/>
                <a:sym typeface="Avenir"/>
              </a:rPr>
              <a:t>Hadoop</a:t>
            </a:r>
            <a:endParaRPr>
              <a:solidFill>
                <a:schemeClr val="dk1"/>
              </a:solidFill>
              <a:latin typeface="Avenir"/>
              <a:ea typeface="Avenir"/>
              <a:cs typeface="Avenir"/>
              <a:sym typeface="Avenir"/>
            </a:endParaRPr>
          </a:p>
        </p:txBody>
      </p:sp>
      <p:sp>
        <p:nvSpPr>
          <p:cNvPr id="171" name="Google Shape;171;p38"/>
          <p:cNvSpPr/>
          <p:nvPr/>
        </p:nvSpPr>
        <p:spPr>
          <a:xfrm>
            <a:off x="5466825" y="2493100"/>
            <a:ext cx="15471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Avenir"/>
                <a:ea typeface="Avenir"/>
                <a:cs typeface="Avenir"/>
                <a:sym typeface="Avenir"/>
              </a:rPr>
              <a:t>Security systems</a:t>
            </a:r>
            <a:endParaRPr>
              <a:solidFill>
                <a:schemeClr val="dk1"/>
              </a:solidFill>
              <a:latin typeface="Avenir"/>
              <a:ea typeface="Avenir"/>
              <a:cs typeface="Avenir"/>
              <a:sym typeface="Avenir"/>
            </a:endParaRPr>
          </a:p>
        </p:txBody>
      </p:sp>
      <p:sp>
        <p:nvSpPr>
          <p:cNvPr id="172" name="Google Shape;172;p38"/>
          <p:cNvSpPr/>
          <p:nvPr/>
        </p:nvSpPr>
        <p:spPr>
          <a:xfrm>
            <a:off x="5466825" y="3178900"/>
            <a:ext cx="15471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dk1"/>
                </a:solidFill>
                <a:latin typeface="Avenir"/>
                <a:ea typeface="Avenir"/>
                <a:cs typeface="Avenir"/>
                <a:sym typeface="Avenir"/>
              </a:rPr>
              <a:t>Real-time Monitoring</a:t>
            </a:r>
            <a:endParaRPr sz="1300">
              <a:solidFill>
                <a:schemeClr val="dk1"/>
              </a:solidFill>
              <a:latin typeface="Avenir"/>
              <a:ea typeface="Avenir"/>
              <a:cs typeface="Avenir"/>
              <a:sym typeface="Avenir"/>
            </a:endParaRPr>
          </a:p>
        </p:txBody>
      </p:sp>
      <p:sp>
        <p:nvSpPr>
          <p:cNvPr id="173" name="Google Shape;173;p38"/>
          <p:cNvSpPr/>
          <p:nvPr/>
        </p:nvSpPr>
        <p:spPr>
          <a:xfrm>
            <a:off x="5466825" y="3864700"/>
            <a:ext cx="15471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Avenir"/>
                <a:ea typeface="Avenir"/>
                <a:cs typeface="Avenir"/>
                <a:sym typeface="Avenir"/>
              </a:rPr>
              <a:t>Data Warehouse</a:t>
            </a:r>
            <a:endParaRPr>
              <a:solidFill>
                <a:schemeClr val="dk1"/>
              </a:solidFill>
              <a:latin typeface="Avenir"/>
              <a:ea typeface="Avenir"/>
              <a:cs typeface="Avenir"/>
              <a:sym typeface="Avenir"/>
            </a:endParaRPr>
          </a:p>
        </p:txBody>
      </p:sp>
      <p:cxnSp>
        <p:nvCxnSpPr>
          <p:cNvPr id="174" name="Google Shape;174;p38"/>
          <p:cNvCxnSpPr>
            <a:stCxn id="167" idx="3"/>
            <a:endCxn id="170" idx="1"/>
          </p:cNvCxnSpPr>
          <p:nvPr/>
        </p:nvCxnSpPr>
        <p:spPr>
          <a:xfrm>
            <a:off x="3203925" y="1987300"/>
            <a:ext cx="2262900" cy="0"/>
          </a:xfrm>
          <a:prstGeom prst="straightConnector1">
            <a:avLst/>
          </a:prstGeom>
          <a:noFill/>
          <a:ln cap="flat" cmpd="sng" w="9525">
            <a:solidFill>
              <a:schemeClr val="dk2"/>
            </a:solidFill>
            <a:prstDash val="solid"/>
            <a:round/>
            <a:headEnd len="med" w="med" type="none"/>
            <a:tailEnd len="med" w="med" type="triangle"/>
          </a:ln>
        </p:spPr>
      </p:cxnSp>
      <p:cxnSp>
        <p:nvCxnSpPr>
          <p:cNvPr id="175" name="Google Shape;175;p38"/>
          <p:cNvCxnSpPr>
            <a:stCxn id="167" idx="3"/>
            <a:endCxn id="171" idx="1"/>
          </p:cNvCxnSpPr>
          <p:nvPr/>
        </p:nvCxnSpPr>
        <p:spPr>
          <a:xfrm>
            <a:off x="3203925" y="1987300"/>
            <a:ext cx="2262900" cy="685800"/>
          </a:xfrm>
          <a:prstGeom prst="straightConnector1">
            <a:avLst/>
          </a:prstGeom>
          <a:noFill/>
          <a:ln cap="flat" cmpd="sng" w="9525">
            <a:solidFill>
              <a:schemeClr val="dk2"/>
            </a:solidFill>
            <a:prstDash val="solid"/>
            <a:round/>
            <a:headEnd len="med" w="med" type="none"/>
            <a:tailEnd len="med" w="med" type="triangle"/>
          </a:ln>
        </p:spPr>
      </p:cxnSp>
      <p:cxnSp>
        <p:nvCxnSpPr>
          <p:cNvPr id="176" name="Google Shape;176;p38"/>
          <p:cNvCxnSpPr>
            <a:stCxn id="167" idx="3"/>
            <a:endCxn id="172" idx="1"/>
          </p:cNvCxnSpPr>
          <p:nvPr/>
        </p:nvCxnSpPr>
        <p:spPr>
          <a:xfrm>
            <a:off x="3203925" y="1987300"/>
            <a:ext cx="2262900" cy="1404600"/>
          </a:xfrm>
          <a:prstGeom prst="straightConnector1">
            <a:avLst/>
          </a:prstGeom>
          <a:noFill/>
          <a:ln cap="flat" cmpd="sng" w="9525">
            <a:solidFill>
              <a:schemeClr val="dk2"/>
            </a:solidFill>
            <a:prstDash val="solid"/>
            <a:round/>
            <a:headEnd len="med" w="med" type="none"/>
            <a:tailEnd len="med" w="med" type="triangle"/>
          </a:ln>
        </p:spPr>
      </p:cxnSp>
      <p:cxnSp>
        <p:nvCxnSpPr>
          <p:cNvPr id="177" name="Google Shape;177;p38"/>
          <p:cNvCxnSpPr>
            <a:stCxn id="167" idx="3"/>
            <a:endCxn id="173" idx="1"/>
          </p:cNvCxnSpPr>
          <p:nvPr/>
        </p:nvCxnSpPr>
        <p:spPr>
          <a:xfrm>
            <a:off x="3203925" y="1987300"/>
            <a:ext cx="2262900" cy="2057400"/>
          </a:xfrm>
          <a:prstGeom prst="straightConnector1">
            <a:avLst/>
          </a:prstGeom>
          <a:noFill/>
          <a:ln cap="flat" cmpd="sng" w="9525">
            <a:solidFill>
              <a:schemeClr val="dk2"/>
            </a:solidFill>
            <a:prstDash val="solid"/>
            <a:round/>
            <a:headEnd len="med" w="med" type="none"/>
            <a:tailEnd len="med" w="med" type="triangle"/>
          </a:ln>
        </p:spPr>
      </p:cxnSp>
      <p:cxnSp>
        <p:nvCxnSpPr>
          <p:cNvPr id="178" name="Google Shape;178;p38"/>
          <p:cNvCxnSpPr>
            <a:endCxn id="170" idx="1"/>
          </p:cNvCxnSpPr>
          <p:nvPr/>
        </p:nvCxnSpPr>
        <p:spPr>
          <a:xfrm flipH="1" rot="10800000">
            <a:off x="3203925" y="1987300"/>
            <a:ext cx="2262900" cy="685800"/>
          </a:xfrm>
          <a:prstGeom prst="straightConnector1">
            <a:avLst/>
          </a:prstGeom>
          <a:noFill/>
          <a:ln cap="flat" cmpd="sng" w="9525">
            <a:solidFill>
              <a:schemeClr val="dk2"/>
            </a:solidFill>
            <a:prstDash val="solid"/>
            <a:round/>
            <a:headEnd len="med" w="med" type="none"/>
            <a:tailEnd len="med" w="med" type="triangle"/>
          </a:ln>
        </p:spPr>
      </p:cxnSp>
      <p:cxnSp>
        <p:nvCxnSpPr>
          <p:cNvPr id="179" name="Google Shape;179;p38"/>
          <p:cNvCxnSpPr>
            <a:stCxn id="168" idx="3"/>
            <a:endCxn id="171" idx="1"/>
          </p:cNvCxnSpPr>
          <p:nvPr/>
        </p:nvCxnSpPr>
        <p:spPr>
          <a:xfrm>
            <a:off x="3203925" y="2673100"/>
            <a:ext cx="2262900" cy="0"/>
          </a:xfrm>
          <a:prstGeom prst="straightConnector1">
            <a:avLst/>
          </a:prstGeom>
          <a:noFill/>
          <a:ln cap="flat" cmpd="sng" w="9525">
            <a:solidFill>
              <a:schemeClr val="dk2"/>
            </a:solidFill>
            <a:prstDash val="solid"/>
            <a:round/>
            <a:headEnd len="med" w="med" type="none"/>
            <a:tailEnd len="med" w="med" type="triangle"/>
          </a:ln>
        </p:spPr>
      </p:cxnSp>
      <p:cxnSp>
        <p:nvCxnSpPr>
          <p:cNvPr id="180" name="Google Shape;180;p38"/>
          <p:cNvCxnSpPr>
            <a:stCxn id="168" idx="3"/>
            <a:endCxn id="172" idx="1"/>
          </p:cNvCxnSpPr>
          <p:nvPr/>
        </p:nvCxnSpPr>
        <p:spPr>
          <a:xfrm>
            <a:off x="3203925" y="2673100"/>
            <a:ext cx="2262900" cy="718800"/>
          </a:xfrm>
          <a:prstGeom prst="straightConnector1">
            <a:avLst/>
          </a:prstGeom>
          <a:noFill/>
          <a:ln cap="flat" cmpd="sng" w="9525">
            <a:solidFill>
              <a:schemeClr val="dk2"/>
            </a:solidFill>
            <a:prstDash val="solid"/>
            <a:round/>
            <a:headEnd len="med" w="med" type="none"/>
            <a:tailEnd len="med" w="med" type="triangle"/>
          </a:ln>
        </p:spPr>
      </p:cxnSp>
      <p:cxnSp>
        <p:nvCxnSpPr>
          <p:cNvPr id="181" name="Google Shape;181;p38"/>
          <p:cNvCxnSpPr>
            <a:stCxn id="168" idx="3"/>
            <a:endCxn id="173" idx="1"/>
          </p:cNvCxnSpPr>
          <p:nvPr/>
        </p:nvCxnSpPr>
        <p:spPr>
          <a:xfrm>
            <a:off x="3203925" y="2673100"/>
            <a:ext cx="2262900" cy="1371600"/>
          </a:xfrm>
          <a:prstGeom prst="straightConnector1">
            <a:avLst/>
          </a:prstGeom>
          <a:noFill/>
          <a:ln cap="flat" cmpd="sng" w="9525">
            <a:solidFill>
              <a:schemeClr val="dk2"/>
            </a:solidFill>
            <a:prstDash val="solid"/>
            <a:round/>
            <a:headEnd len="med" w="med" type="none"/>
            <a:tailEnd len="med" w="med" type="triangle"/>
          </a:ln>
        </p:spPr>
      </p:cxnSp>
      <p:cxnSp>
        <p:nvCxnSpPr>
          <p:cNvPr id="182" name="Google Shape;182;p38"/>
          <p:cNvCxnSpPr>
            <a:stCxn id="169" idx="3"/>
            <a:endCxn id="170" idx="1"/>
          </p:cNvCxnSpPr>
          <p:nvPr/>
        </p:nvCxnSpPr>
        <p:spPr>
          <a:xfrm flipH="1" rot="10800000">
            <a:off x="3203925" y="1987300"/>
            <a:ext cx="2262900" cy="1371600"/>
          </a:xfrm>
          <a:prstGeom prst="straightConnector1">
            <a:avLst/>
          </a:prstGeom>
          <a:noFill/>
          <a:ln cap="flat" cmpd="sng" w="9525">
            <a:solidFill>
              <a:schemeClr val="dk2"/>
            </a:solidFill>
            <a:prstDash val="solid"/>
            <a:round/>
            <a:headEnd len="med" w="med" type="none"/>
            <a:tailEnd len="med" w="med" type="triangle"/>
          </a:ln>
        </p:spPr>
      </p:cxnSp>
      <p:cxnSp>
        <p:nvCxnSpPr>
          <p:cNvPr id="183" name="Google Shape;183;p38"/>
          <p:cNvCxnSpPr>
            <a:stCxn id="169" idx="3"/>
            <a:endCxn id="171" idx="1"/>
          </p:cNvCxnSpPr>
          <p:nvPr/>
        </p:nvCxnSpPr>
        <p:spPr>
          <a:xfrm flipH="1" rot="10800000">
            <a:off x="3203925" y="2673100"/>
            <a:ext cx="2262900" cy="685800"/>
          </a:xfrm>
          <a:prstGeom prst="straightConnector1">
            <a:avLst/>
          </a:prstGeom>
          <a:noFill/>
          <a:ln cap="flat" cmpd="sng" w="9525">
            <a:solidFill>
              <a:schemeClr val="dk2"/>
            </a:solidFill>
            <a:prstDash val="solid"/>
            <a:round/>
            <a:headEnd len="med" w="med" type="none"/>
            <a:tailEnd len="med" w="med" type="triangle"/>
          </a:ln>
        </p:spPr>
      </p:cxnSp>
      <p:cxnSp>
        <p:nvCxnSpPr>
          <p:cNvPr id="184" name="Google Shape;184;p38"/>
          <p:cNvCxnSpPr>
            <a:stCxn id="169" idx="3"/>
            <a:endCxn id="173" idx="1"/>
          </p:cNvCxnSpPr>
          <p:nvPr/>
        </p:nvCxnSpPr>
        <p:spPr>
          <a:xfrm>
            <a:off x="3203925" y="3358900"/>
            <a:ext cx="2262900" cy="685800"/>
          </a:xfrm>
          <a:prstGeom prst="straightConnector1">
            <a:avLst/>
          </a:prstGeom>
          <a:noFill/>
          <a:ln cap="flat" cmpd="sng" w="9525">
            <a:solidFill>
              <a:schemeClr val="dk2"/>
            </a:solidFill>
            <a:prstDash val="solid"/>
            <a:round/>
            <a:headEnd len="med" w="med" type="none"/>
            <a:tailEnd len="med" w="med" type="triangle"/>
          </a:ln>
        </p:spPr>
      </p:cxnSp>
      <p:cxnSp>
        <p:nvCxnSpPr>
          <p:cNvPr id="185" name="Google Shape;185;p38"/>
          <p:cNvCxnSpPr/>
          <p:nvPr/>
        </p:nvCxnSpPr>
        <p:spPr>
          <a:xfrm flipH="1">
            <a:off x="7699650" y="1981500"/>
            <a:ext cx="600" cy="2067000"/>
          </a:xfrm>
          <a:prstGeom prst="straightConnector1">
            <a:avLst/>
          </a:prstGeom>
          <a:noFill/>
          <a:ln cap="flat" cmpd="sng" w="9525">
            <a:solidFill>
              <a:schemeClr val="dk2"/>
            </a:solidFill>
            <a:prstDash val="solid"/>
            <a:round/>
            <a:headEnd len="med" w="med" type="none"/>
            <a:tailEnd len="med" w="med" type="none"/>
          </a:ln>
        </p:spPr>
      </p:cxnSp>
      <p:cxnSp>
        <p:nvCxnSpPr>
          <p:cNvPr id="186" name="Google Shape;186;p38"/>
          <p:cNvCxnSpPr/>
          <p:nvPr/>
        </p:nvCxnSpPr>
        <p:spPr>
          <a:xfrm>
            <a:off x="7013925" y="1985800"/>
            <a:ext cx="689400" cy="1800"/>
          </a:xfrm>
          <a:prstGeom prst="straightConnector1">
            <a:avLst/>
          </a:prstGeom>
          <a:noFill/>
          <a:ln cap="flat" cmpd="sng" w="9525">
            <a:solidFill>
              <a:schemeClr val="dk2"/>
            </a:solidFill>
            <a:prstDash val="solid"/>
            <a:round/>
            <a:headEnd len="med" w="med" type="stealth"/>
            <a:tailEnd len="med" w="med" type="none"/>
          </a:ln>
        </p:spPr>
      </p:cxnSp>
      <p:cxnSp>
        <p:nvCxnSpPr>
          <p:cNvPr id="187" name="Google Shape;187;p38"/>
          <p:cNvCxnSpPr/>
          <p:nvPr/>
        </p:nvCxnSpPr>
        <p:spPr>
          <a:xfrm>
            <a:off x="7013925" y="2671600"/>
            <a:ext cx="689400" cy="1800"/>
          </a:xfrm>
          <a:prstGeom prst="straightConnector1">
            <a:avLst/>
          </a:prstGeom>
          <a:noFill/>
          <a:ln cap="flat" cmpd="sng" w="9525">
            <a:solidFill>
              <a:schemeClr val="dk2"/>
            </a:solidFill>
            <a:prstDash val="solid"/>
            <a:round/>
            <a:headEnd len="med" w="med" type="stealth"/>
            <a:tailEnd len="med" w="med" type="none"/>
          </a:ln>
        </p:spPr>
      </p:cxnSp>
      <p:cxnSp>
        <p:nvCxnSpPr>
          <p:cNvPr id="188" name="Google Shape;188;p38"/>
          <p:cNvCxnSpPr/>
          <p:nvPr/>
        </p:nvCxnSpPr>
        <p:spPr>
          <a:xfrm>
            <a:off x="7013925" y="3357400"/>
            <a:ext cx="689400" cy="1800"/>
          </a:xfrm>
          <a:prstGeom prst="straightConnector1">
            <a:avLst/>
          </a:prstGeom>
          <a:noFill/>
          <a:ln cap="flat" cmpd="sng" w="9525">
            <a:solidFill>
              <a:schemeClr val="dk2"/>
            </a:solidFill>
            <a:prstDash val="solid"/>
            <a:round/>
            <a:headEnd len="med" w="med" type="stealth"/>
            <a:tailEnd len="med" w="med" type="none"/>
          </a:ln>
        </p:spPr>
      </p:cxnSp>
      <p:cxnSp>
        <p:nvCxnSpPr>
          <p:cNvPr id="189" name="Google Shape;189;p38"/>
          <p:cNvCxnSpPr/>
          <p:nvPr/>
        </p:nvCxnSpPr>
        <p:spPr>
          <a:xfrm>
            <a:off x="7013925" y="4043200"/>
            <a:ext cx="689400" cy="1800"/>
          </a:xfrm>
          <a:prstGeom prst="straightConnector1">
            <a:avLst/>
          </a:prstGeom>
          <a:noFill/>
          <a:ln cap="flat" cmpd="sng" w="9525">
            <a:solidFill>
              <a:schemeClr val="dk2"/>
            </a:solidFill>
            <a:prstDash val="solid"/>
            <a:round/>
            <a:headEnd len="med" w="med" type="stealth"/>
            <a:tailEnd len="med" w="med" type="none"/>
          </a:ln>
        </p:spPr>
      </p:cxnSp>
      <p:sp>
        <p:nvSpPr>
          <p:cNvPr id="190" name="Google Shape;190;p38"/>
          <p:cNvSpPr txBox="1"/>
          <p:nvPr/>
        </p:nvSpPr>
        <p:spPr>
          <a:xfrm>
            <a:off x="360375" y="4287825"/>
            <a:ext cx="8417100" cy="4260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Font typeface="Avenir"/>
              <a:buChar char="●"/>
            </a:pPr>
            <a:r>
              <a:rPr lang="en-GB" sz="1800">
                <a:solidFill>
                  <a:schemeClr val="dk1"/>
                </a:solidFill>
                <a:highlight>
                  <a:srgbClr val="FFFFFF"/>
                </a:highlight>
                <a:latin typeface="Avenir"/>
                <a:ea typeface="Avenir"/>
                <a:cs typeface="Avenir"/>
                <a:sym typeface="Avenir"/>
              </a:rPr>
              <a:t>As you add more components the system gets more complicated</a:t>
            </a:r>
            <a:endParaRPr sz="1800">
              <a:solidFill>
                <a:schemeClr val="dk1"/>
              </a:solidFill>
              <a:highlight>
                <a:srgbClr val="FFFFFF"/>
              </a:highlight>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9"/>
          <p:cNvSpPr txBox="1"/>
          <p:nvPr/>
        </p:nvSpPr>
        <p:spPr>
          <a:xfrm>
            <a:off x="360375" y="360000"/>
            <a:ext cx="48234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Solution</a:t>
            </a:r>
            <a:endParaRPr i="0" sz="2600" u="none" cap="none" strike="noStrike">
              <a:solidFill>
                <a:srgbClr val="434343"/>
              </a:solidFill>
              <a:latin typeface="Avenir"/>
              <a:ea typeface="Avenir"/>
              <a:cs typeface="Avenir"/>
              <a:sym typeface="Avenir"/>
            </a:endParaRPr>
          </a:p>
        </p:txBody>
      </p:sp>
      <p:sp>
        <p:nvSpPr>
          <p:cNvPr id="196" name="Google Shape;196;p39"/>
          <p:cNvSpPr txBox="1"/>
          <p:nvPr/>
        </p:nvSpPr>
        <p:spPr>
          <a:xfrm>
            <a:off x="360375" y="1239825"/>
            <a:ext cx="8635800" cy="32661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Font typeface="Avenir"/>
              <a:buChar char="●"/>
            </a:pPr>
            <a:r>
              <a:rPr lang="en-GB" sz="1800">
                <a:solidFill>
                  <a:schemeClr val="dk1"/>
                </a:solidFill>
                <a:highlight>
                  <a:srgbClr val="FFFFFF"/>
                </a:highlight>
                <a:latin typeface="Avenir"/>
                <a:ea typeface="Avenir"/>
                <a:cs typeface="Avenir"/>
                <a:sym typeface="Avenir"/>
              </a:rPr>
              <a:t>This problem can be solved by using messaging system</a:t>
            </a:r>
            <a:endParaRPr sz="1800">
              <a:solidFill>
                <a:schemeClr val="dk1"/>
              </a:solidFill>
              <a:highlight>
                <a:srgbClr val="FFFFFF"/>
              </a:highlight>
              <a:latin typeface="Avenir"/>
              <a:ea typeface="Avenir"/>
              <a:cs typeface="Avenir"/>
              <a:sym typeface="Avenir"/>
            </a:endParaRPr>
          </a:p>
          <a:p>
            <a:pPr indent="0" lvl="0" marL="457200" rtl="0" algn="l">
              <a:spcBef>
                <a:spcPts val="0"/>
              </a:spcBef>
              <a:spcAft>
                <a:spcPts val="0"/>
              </a:spcAft>
              <a:buNone/>
            </a:pPr>
            <a:r>
              <a:t/>
            </a:r>
            <a:endParaRPr sz="1800">
              <a:solidFill>
                <a:schemeClr val="dk1"/>
              </a:solidFill>
              <a:highlight>
                <a:srgbClr val="FFFFFF"/>
              </a:highlight>
              <a:latin typeface="Avenir"/>
              <a:ea typeface="Avenir"/>
              <a:cs typeface="Avenir"/>
              <a:sym typeface="Avenir"/>
            </a:endParaRPr>
          </a:p>
          <a:p>
            <a:pPr indent="0" lvl="0" marL="457200" rtl="0" algn="l">
              <a:spcBef>
                <a:spcPts val="0"/>
              </a:spcBef>
              <a:spcAft>
                <a:spcPts val="0"/>
              </a:spcAft>
              <a:buNone/>
            </a:pPr>
            <a:r>
              <a:t/>
            </a:r>
            <a:endParaRPr sz="1800">
              <a:solidFill>
                <a:schemeClr val="dk1"/>
              </a:solidFill>
              <a:highlight>
                <a:srgbClr val="FFFFFF"/>
              </a:highlight>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GB" sz="1800">
                <a:solidFill>
                  <a:schemeClr val="dk1"/>
                </a:solidFill>
                <a:highlight>
                  <a:srgbClr val="FFFFFF"/>
                </a:highlight>
                <a:latin typeface="Avenir"/>
                <a:ea typeface="Avenir"/>
                <a:cs typeface="Avenir"/>
                <a:sym typeface="Avenir"/>
              </a:rPr>
              <a:t>Messaging systems provides seamless integration among various distributed endpoints with the help of messages</a:t>
            </a:r>
            <a:endParaRPr sz="1800">
              <a:solidFill>
                <a:schemeClr val="dk1"/>
              </a:solidFill>
              <a:highlight>
                <a:srgbClr val="FFFFFF"/>
              </a:highlight>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0"/>
          <p:cNvSpPr txBox="1"/>
          <p:nvPr/>
        </p:nvSpPr>
        <p:spPr>
          <a:xfrm>
            <a:off x="360375" y="360000"/>
            <a:ext cx="4823400" cy="36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a:solidFill>
                  <a:srgbClr val="434343"/>
                </a:solidFill>
                <a:latin typeface="Avenir"/>
                <a:ea typeface="Avenir"/>
                <a:cs typeface="Avenir"/>
                <a:sym typeface="Avenir"/>
              </a:rPr>
              <a:t>Solution</a:t>
            </a:r>
            <a:endParaRPr i="0" sz="2600" u="none" cap="none" strike="noStrike">
              <a:solidFill>
                <a:srgbClr val="434343"/>
              </a:solidFill>
              <a:latin typeface="Avenir"/>
              <a:ea typeface="Avenir"/>
              <a:cs typeface="Avenir"/>
              <a:sym typeface="Avenir"/>
            </a:endParaRPr>
          </a:p>
        </p:txBody>
      </p:sp>
      <p:sp>
        <p:nvSpPr>
          <p:cNvPr id="202" name="Google Shape;202;p40"/>
          <p:cNvSpPr txBox="1"/>
          <p:nvPr/>
        </p:nvSpPr>
        <p:spPr>
          <a:xfrm>
            <a:off x="360375" y="1316025"/>
            <a:ext cx="8417100" cy="4260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Font typeface="Avenir"/>
              <a:buChar char="●"/>
            </a:pPr>
            <a:r>
              <a:rPr lang="en-GB" sz="1800">
                <a:solidFill>
                  <a:schemeClr val="dk1"/>
                </a:solidFill>
                <a:highlight>
                  <a:srgbClr val="FFFFFF"/>
                </a:highlight>
                <a:latin typeface="Avenir"/>
                <a:ea typeface="Avenir"/>
                <a:cs typeface="Avenir"/>
                <a:sym typeface="Avenir"/>
              </a:rPr>
              <a:t>Using the publish-subscribe feature, kafka decouples data pipelines</a:t>
            </a:r>
            <a:endParaRPr sz="1800">
              <a:solidFill>
                <a:schemeClr val="dk1"/>
              </a:solidFill>
              <a:highlight>
                <a:srgbClr val="FFFFFF"/>
              </a:highlight>
              <a:latin typeface="Avenir"/>
              <a:ea typeface="Avenir"/>
              <a:cs typeface="Avenir"/>
              <a:sym typeface="Avenir"/>
            </a:endParaRPr>
          </a:p>
        </p:txBody>
      </p:sp>
      <p:sp>
        <p:nvSpPr>
          <p:cNvPr id="203" name="Google Shape;203;p40"/>
          <p:cNvSpPr/>
          <p:nvPr/>
        </p:nvSpPr>
        <p:spPr>
          <a:xfrm>
            <a:off x="1275825" y="1959700"/>
            <a:ext cx="15471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Avenir"/>
                <a:ea typeface="Avenir"/>
                <a:cs typeface="Avenir"/>
                <a:sym typeface="Avenir"/>
              </a:rPr>
              <a:t>Service</a:t>
            </a:r>
            <a:endParaRPr>
              <a:solidFill>
                <a:schemeClr val="dk1"/>
              </a:solidFill>
              <a:latin typeface="Avenir"/>
              <a:ea typeface="Avenir"/>
              <a:cs typeface="Avenir"/>
              <a:sym typeface="Avenir"/>
            </a:endParaRPr>
          </a:p>
        </p:txBody>
      </p:sp>
      <p:sp>
        <p:nvSpPr>
          <p:cNvPr id="204" name="Google Shape;204;p40"/>
          <p:cNvSpPr/>
          <p:nvPr/>
        </p:nvSpPr>
        <p:spPr>
          <a:xfrm>
            <a:off x="1275825" y="2645500"/>
            <a:ext cx="15471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Avenir"/>
                <a:ea typeface="Avenir"/>
                <a:cs typeface="Avenir"/>
                <a:sym typeface="Avenir"/>
              </a:rPr>
              <a:t>Frontend</a:t>
            </a:r>
            <a:endParaRPr>
              <a:solidFill>
                <a:schemeClr val="dk1"/>
              </a:solidFill>
              <a:latin typeface="Avenir"/>
              <a:ea typeface="Avenir"/>
              <a:cs typeface="Avenir"/>
              <a:sym typeface="Avenir"/>
            </a:endParaRPr>
          </a:p>
        </p:txBody>
      </p:sp>
      <p:sp>
        <p:nvSpPr>
          <p:cNvPr id="205" name="Google Shape;205;p40"/>
          <p:cNvSpPr/>
          <p:nvPr/>
        </p:nvSpPr>
        <p:spPr>
          <a:xfrm>
            <a:off x="1275825" y="3331300"/>
            <a:ext cx="15471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Avenir"/>
                <a:ea typeface="Avenir"/>
                <a:cs typeface="Avenir"/>
                <a:sym typeface="Avenir"/>
              </a:rPr>
              <a:t>Frontend</a:t>
            </a:r>
            <a:endParaRPr>
              <a:solidFill>
                <a:schemeClr val="dk1"/>
              </a:solidFill>
              <a:latin typeface="Avenir"/>
              <a:ea typeface="Avenir"/>
              <a:cs typeface="Avenir"/>
              <a:sym typeface="Avenir"/>
            </a:endParaRPr>
          </a:p>
        </p:txBody>
      </p:sp>
      <p:sp>
        <p:nvSpPr>
          <p:cNvPr id="206" name="Google Shape;206;p40"/>
          <p:cNvSpPr/>
          <p:nvPr/>
        </p:nvSpPr>
        <p:spPr>
          <a:xfrm>
            <a:off x="5466825" y="1959700"/>
            <a:ext cx="15471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Avenir"/>
                <a:ea typeface="Avenir"/>
                <a:cs typeface="Avenir"/>
                <a:sym typeface="Avenir"/>
              </a:rPr>
              <a:t>Hadoop</a:t>
            </a:r>
            <a:endParaRPr>
              <a:solidFill>
                <a:schemeClr val="dk1"/>
              </a:solidFill>
              <a:latin typeface="Avenir"/>
              <a:ea typeface="Avenir"/>
              <a:cs typeface="Avenir"/>
              <a:sym typeface="Avenir"/>
            </a:endParaRPr>
          </a:p>
        </p:txBody>
      </p:sp>
      <p:sp>
        <p:nvSpPr>
          <p:cNvPr id="207" name="Google Shape;207;p40"/>
          <p:cNvSpPr/>
          <p:nvPr/>
        </p:nvSpPr>
        <p:spPr>
          <a:xfrm>
            <a:off x="5466825" y="2645500"/>
            <a:ext cx="15471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Avenir"/>
                <a:ea typeface="Avenir"/>
                <a:cs typeface="Avenir"/>
                <a:sym typeface="Avenir"/>
              </a:rPr>
              <a:t>Security systems</a:t>
            </a:r>
            <a:endParaRPr>
              <a:solidFill>
                <a:schemeClr val="dk1"/>
              </a:solidFill>
              <a:latin typeface="Avenir"/>
              <a:ea typeface="Avenir"/>
              <a:cs typeface="Avenir"/>
              <a:sym typeface="Avenir"/>
            </a:endParaRPr>
          </a:p>
        </p:txBody>
      </p:sp>
      <p:sp>
        <p:nvSpPr>
          <p:cNvPr id="208" name="Google Shape;208;p40"/>
          <p:cNvSpPr/>
          <p:nvPr/>
        </p:nvSpPr>
        <p:spPr>
          <a:xfrm>
            <a:off x="5466825" y="3331300"/>
            <a:ext cx="15471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dk1"/>
                </a:solidFill>
                <a:latin typeface="Avenir"/>
                <a:ea typeface="Avenir"/>
                <a:cs typeface="Avenir"/>
                <a:sym typeface="Avenir"/>
              </a:rPr>
              <a:t>Real-time Monitoring</a:t>
            </a:r>
            <a:endParaRPr sz="1300">
              <a:solidFill>
                <a:schemeClr val="dk1"/>
              </a:solidFill>
              <a:latin typeface="Avenir"/>
              <a:ea typeface="Avenir"/>
              <a:cs typeface="Avenir"/>
              <a:sym typeface="Avenir"/>
            </a:endParaRPr>
          </a:p>
        </p:txBody>
      </p:sp>
      <p:sp>
        <p:nvSpPr>
          <p:cNvPr id="209" name="Google Shape;209;p40"/>
          <p:cNvSpPr/>
          <p:nvPr/>
        </p:nvSpPr>
        <p:spPr>
          <a:xfrm>
            <a:off x="5466825" y="4017100"/>
            <a:ext cx="1547100" cy="360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Avenir"/>
                <a:ea typeface="Avenir"/>
                <a:cs typeface="Avenir"/>
                <a:sym typeface="Avenir"/>
              </a:rPr>
              <a:t>Data Warehouse</a:t>
            </a:r>
            <a:endParaRPr>
              <a:solidFill>
                <a:schemeClr val="dk1"/>
              </a:solidFill>
              <a:latin typeface="Avenir"/>
              <a:ea typeface="Avenir"/>
              <a:cs typeface="Avenir"/>
              <a:sym typeface="Avenir"/>
            </a:endParaRPr>
          </a:p>
        </p:txBody>
      </p:sp>
      <p:pic>
        <p:nvPicPr>
          <p:cNvPr id="210" name="Google Shape;210;p40"/>
          <p:cNvPicPr preferRelativeResize="0"/>
          <p:nvPr/>
        </p:nvPicPr>
        <p:blipFill>
          <a:blip r:embed="rId3">
            <a:alphaModFix/>
          </a:blip>
          <a:stretch>
            <a:fillRect/>
          </a:stretch>
        </p:blipFill>
        <p:spPr>
          <a:xfrm>
            <a:off x="3712488" y="2645500"/>
            <a:ext cx="864775" cy="654075"/>
          </a:xfrm>
          <a:prstGeom prst="rect">
            <a:avLst/>
          </a:prstGeom>
          <a:noFill/>
          <a:ln cap="flat" cmpd="sng" w="9525">
            <a:solidFill>
              <a:schemeClr val="dk2"/>
            </a:solidFill>
            <a:prstDash val="solid"/>
            <a:round/>
            <a:headEnd len="sm" w="sm" type="none"/>
            <a:tailEnd len="sm" w="sm" type="none"/>
          </a:ln>
        </p:spPr>
      </p:pic>
      <p:cxnSp>
        <p:nvCxnSpPr>
          <p:cNvPr id="211" name="Google Shape;211;p40"/>
          <p:cNvCxnSpPr>
            <a:stCxn id="203" idx="3"/>
            <a:endCxn id="210" idx="1"/>
          </p:cNvCxnSpPr>
          <p:nvPr/>
        </p:nvCxnSpPr>
        <p:spPr>
          <a:xfrm>
            <a:off x="2822925" y="2139700"/>
            <a:ext cx="889500" cy="832800"/>
          </a:xfrm>
          <a:prstGeom prst="straightConnector1">
            <a:avLst/>
          </a:prstGeom>
          <a:noFill/>
          <a:ln cap="flat" cmpd="sng" w="9525">
            <a:solidFill>
              <a:schemeClr val="dk2"/>
            </a:solidFill>
            <a:prstDash val="solid"/>
            <a:round/>
            <a:headEnd len="med" w="med" type="none"/>
            <a:tailEnd len="med" w="med" type="triangle"/>
          </a:ln>
        </p:spPr>
      </p:cxnSp>
      <p:cxnSp>
        <p:nvCxnSpPr>
          <p:cNvPr id="212" name="Google Shape;212;p40"/>
          <p:cNvCxnSpPr>
            <a:stCxn id="204" idx="3"/>
            <a:endCxn id="210" idx="1"/>
          </p:cNvCxnSpPr>
          <p:nvPr/>
        </p:nvCxnSpPr>
        <p:spPr>
          <a:xfrm>
            <a:off x="2822925" y="2825500"/>
            <a:ext cx="889500" cy="147000"/>
          </a:xfrm>
          <a:prstGeom prst="straightConnector1">
            <a:avLst/>
          </a:prstGeom>
          <a:noFill/>
          <a:ln cap="flat" cmpd="sng" w="9525">
            <a:solidFill>
              <a:schemeClr val="dk2"/>
            </a:solidFill>
            <a:prstDash val="solid"/>
            <a:round/>
            <a:headEnd len="med" w="med" type="none"/>
            <a:tailEnd len="med" w="med" type="triangle"/>
          </a:ln>
        </p:spPr>
      </p:cxnSp>
      <p:cxnSp>
        <p:nvCxnSpPr>
          <p:cNvPr id="213" name="Google Shape;213;p40"/>
          <p:cNvCxnSpPr>
            <a:stCxn id="205" idx="3"/>
            <a:endCxn id="210" idx="1"/>
          </p:cNvCxnSpPr>
          <p:nvPr/>
        </p:nvCxnSpPr>
        <p:spPr>
          <a:xfrm flipH="1" rot="10800000">
            <a:off x="2822925" y="2972500"/>
            <a:ext cx="889500" cy="538800"/>
          </a:xfrm>
          <a:prstGeom prst="straightConnector1">
            <a:avLst/>
          </a:prstGeom>
          <a:noFill/>
          <a:ln cap="flat" cmpd="sng" w="9525">
            <a:solidFill>
              <a:schemeClr val="dk2"/>
            </a:solidFill>
            <a:prstDash val="solid"/>
            <a:round/>
            <a:headEnd len="med" w="med" type="none"/>
            <a:tailEnd len="med" w="med" type="triangle"/>
          </a:ln>
        </p:spPr>
      </p:cxnSp>
      <p:cxnSp>
        <p:nvCxnSpPr>
          <p:cNvPr id="214" name="Google Shape;214;p40"/>
          <p:cNvCxnSpPr>
            <a:stCxn id="210" idx="3"/>
            <a:endCxn id="206" idx="1"/>
          </p:cNvCxnSpPr>
          <p:nvPr/>
        </p:nvCxnSpPr>
        <p:spPr>
          <a:xfrm flipH="1" rot="10800000">
            <a:off x="4577262" y="2139737"/>
            <a:ext cx="889500" cy="832800"/>
          </a:xfrm>
          <a:prstGeom prst="straightConnector1">
            <a:avLst/>
          </a:prstGeom>
          <a:noFill/>
          <a:ln cap="flat" cmpd="sng" w="9525">
            <a:solidFill>
              <a:schemeClr val="dk2"/>
            </a:solidFill>
            <a:prstDash val="solid"/>
            <a:round/>
            <a:headEnd len="med" w="med" type="none"/>
            <a:tailEnd len="med" w="med" type="triangle"/>
          </a:ln>
        </p:spPr>
      </p:cxnSp>
      <p:cxnSp>
        <p:nvCxnSpPr>
          <p:cNvPr id="215" name="Google Shape;215;p40"/>
          <p:cNvCxnSpPr>
            <a:stCxn id="210" idx="3"/>
            <a:endCxn id="207" idx="1"/>
          </p:cNvCxnSpPr>
          <p:nvPr/>
        </p:nvCxnSpPr>
        <p:spPr>
          <a:xfrm flipH="1" rot="10800000">
            <a:off x="4577262" y="2825537"/>
            <a:ext cx="889500" cy="147000"/>
          </a:xfrm>
          <a:prstGeom prst="straightConnector1">
            <a:avLst/>
          </a:prstGeom>
          <a:noFill/>
          <a:ln cap="flat" cmpd="sng" w="9525">
            <a:solidFill>
              <a:schemeClr val="dk2"/>
            </a:solidFill>
            <a:prstDash val="solid"/>
            <a:round/>
            <a:headEnd len="med" w="med" type="none"/>
            <a:tailEnd len="med" w="med" type="triangle"/>
          </a:ln>
        </p:spPr>
      </p:cxnSp>
      <p:cxnSp>
        <p:nvCxnSpPr>
          <p:cNvPr id="216" name="Google Shape;216;p40"/>
          <p:cNvCxnSpPr>
            <a:stCxn id="210" idx="3"/>
            <a:endCxn id="208" idx="1"/>
          </p:cNvCxnSpPr>
          <p:nvPr/>
        </p:nvCxnSpPr>
        <p:spPr>
          <a:xfrm>
            <a:off x="4577262" y="2972537"/>
            <a:ext cx="889500" cy="571800"/>
          </a:xfrm>
          <a:prstGeom prst="straightConnector1">
            <a:avLst/>
          </a:prstGeom>
          <a:noFill/>
          <a:ln cap="flat" cmpd="sng" w="9525">
            <a:solidFill>
              <a:schemeClr val="dk2"/>
            </a:solidFill>
            <a:prstDash val="solid"/>
            <a:round/>
            <a:headEnd len="med" w="med" type="none"/>
            <a:tailEnd len="med" w="med" type="triangle"/>
          </a:ln>
        </p:spPr>
      </p:cxnSp>
      <p:cxnSp>
        <p:nvCxnSpPr>
          <p:cNvPr id="217" name="Google Shape;217;p40"/>
          <p:cNvCxnSpPr>
            <a:stCxn id="210" idx="3"/>
            <a:endCxn id="209" idx="1"/>
          </p:cNvCxnSpPr>
          <p:nvPr/>
        </p:nvCxnSpPr>
        <p:spPr>
          <a:xfrm>
            <a:off x="4577262" y="2972537"/>
            <a:ext cx="889500" cy="1224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